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8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3"/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3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61fcd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61fc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661fcd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661fc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661fcd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661fcd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661fcd_0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661fc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661fcd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661fc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661fcd_0_3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661fc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661fcd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661fc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661fcd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661fc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6d495c_2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6d495c_2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1fcd_0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1fc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661fcd_0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661fc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61fcd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61fc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61fcd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61fc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61fcd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61fc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661fcd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661fc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661fcd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661fc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661fcd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661fc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661fcd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661fc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661fcd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661fc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661fcd_0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661fc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661fcd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661fc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661fcd_0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661fcd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61fcd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61fc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6d495c_2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e6d495c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e6d495c_2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e6d495c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661fcd_0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661fc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661fcd_0_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661fc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661fcd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661fcd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6d495c_2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6d495c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6d495c_2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6d495c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6d495c_2_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6d495c_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6d495c_2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6d495c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e6d495c_2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e6d495c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61fcd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61fc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e6d495c_2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e6d495c_2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e6d495c_2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e6d495c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6d495c_2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6d495c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e6d495c_2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e6d495c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6d495c_2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6d495c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e6d495c_2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e6d495c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661fcd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661fc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6d495c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6d495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6d495c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e6d495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e6d495c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e6d495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6d495c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6d495c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661fcd_0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661fc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e6d495c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e6d495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e6d495c_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e6d495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6d495c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6d495c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6d495c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6d495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661fcd_0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661fc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e6d495c_2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e6d495c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e6d495c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e6d495c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e6d495c_2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e6d495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661fcd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661fcd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d495c_2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6d495c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661fcd_0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661fc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661fcd_0_4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661fc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661fcd_0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661fc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661fcd_0_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661fc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661fcd_0_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661fcd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661fcd_0_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661fc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6d495c_2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e6d495c_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661fcd_0_4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661fcd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e6d495c_2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e6d495c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e6d495c_9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e6d495c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61fcd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61fc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661fcd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661fc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661fcd_0_5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661fcd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661fcd_0_5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661fcd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e6d495c_2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e6d495c_2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661fcd_0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661fc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661fcd_0_5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661fcd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6d495c_2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6d495c_2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661fcd_0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661fcd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e6d495c_2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e6d495c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661fcd_0_5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661fcd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61fcd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61fc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661fcd_0_5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661fc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661fcd_0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661fcd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661fcd_0_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661fc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661fcd_0_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661fcd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661fcd_0_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661fc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661fcd_0_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661fcd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661fcd_0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661fc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661fcd_0_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661fcd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661fcd_0_5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661fcd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661fcd_0_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661fcd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61fcd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61fc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661fcd_0_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661fcd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661fcd_0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661fcd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6d495c_9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e6d495c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e6d495c_9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e6d495c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e6d495c_2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e6d495c_2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e6d495c_2_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e6d495c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6d495c_2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6d495c_2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6d495c_2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6d495c_2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661fcd_0_6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661fcd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661fcd_0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661fcd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61fcd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61fc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d8e775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d8e7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61fcd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61fc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61fcd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61fc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6d495c_2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6d495c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d495c_2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d495c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6d495c_2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6d495c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6d495c_2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6d495c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61fcd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61fc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61fcd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61fc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6d495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6d495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61fcd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61fc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d8e775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d8e7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6d495c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6d495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61fc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61fc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6d495c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6d495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6d495c_2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6d495c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6d495c_2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6d495c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61fcd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61fc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61fcd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61fc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61fc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61fc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6d495c_2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6d495c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6d495c_2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6d495c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61fc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61f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6d495c_2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6d495c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d495c_2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d495c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6d495c_2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6d495c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61fcd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61fc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6d495c_2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6d495c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6d495c_2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6d495c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6d495c_2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6d495c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61fcd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61fc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61fcd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61fc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6d495c_2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6d495c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61fc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61fc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6d495c_2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6d495c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6d495c_2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6d495c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6d495c_2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6d495c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6d495c_2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6d495c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6d495c_2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6d495c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6d495c_2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6d495c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61fcd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661fc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6d495c_2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6d495c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6d495c_2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6d495c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6d495c_2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6d495c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61fc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61fc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6d495c_2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6d495c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6d495c_2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6d495c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6d495c_2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6d495c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6d495c_2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6d495c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6d495c_2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6d495c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6d495c_2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6d495c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6d495c_2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6d495c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6d495c_2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6d495c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6d495c_2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e6d495c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6d495c_2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6d495c_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61fcd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61fc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661fcd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661fc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61fcd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61fc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661fcd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661fc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61fcd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61fc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661fcd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661fc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61fcd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661fc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61fcd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661fc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61fcd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661fc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61fcd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61fc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661fcd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661fc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61fcd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61fc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61fcd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61fc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6d495c_2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6d495c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6d495c_2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e6d495c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6d495c_2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6d495c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661fcd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661fc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61fcd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661fc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661fcd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661fc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661fcd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661fc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661fcd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661fc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61fcd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661fc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61fcd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61fc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61fcd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661fc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661fcd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661fc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661fcd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661fc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661fcd_0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661fcd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6d495c_2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e6d495c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6d495c_2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6d495c_2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6d495c_2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6d495c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661fcd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661fc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661fcd_0_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661fcd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661fcd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661fcd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152401" y="1371600"/>
            <a:ext cx="2208213" cy="3182938"/>
          </a:xfrm>
          <a:custGeom>
            <a:rect b="b" l="l" r="r" t="t"/>
            <a:pathLst>
              <a:path extrusionOk="0" h="4010" w="2782">
                <a:moveTo>
                  <a:pt x="635" y="719"/>
                </a:moveTo>
                <a:lnTo>
                  <a:pt x="635" y="719"/>
                </a:lnTo>
                <a:lnTo>
                  <a:pt x="635" y="4010"/>
                </a:lnTo>
                <a:lnTo>
                  <a:pt x="0" y="4010"/>
                </a:lnTo>
                <a:lnTo>
                  <a:pt x="0" y="418"/>
                </a:lnTo>
                <a:lnTo>
                  <a:pt x="0" y="418"/>
                </a:lnTo>
                <a:lnTo>
                  <a:pt x="0" y="397"/>
                </a:lnTo>
                <a:lnTo>
                  <a:pt x="2" y="376"/>
                </a:lnTo>
                <a:lnTo>
                  <a:pt x="5" y="355"/>
                </a:lnTo>
                <a:lnTo>
                  <a:pt x="10" y="333"/>
                </a:lnTo>
                <a:lnTo>
                  <a:pt x="15" y="314"/>
                </a:lnTo>
                <a:lnTo>
                  <a:pt x="21" y="294"/>
                </a:lnTo>
                <a:lnTo>
                  <a:pt x="29" y="275"/>
                </a:lnTo>
                <a:lnTo>
                  <a:pt x="39" y="255"/>
                </a:lnTo>
                <a:lnTo>
                  <a:pt x="49" y="237"/>
                </a:lnTo>
                <a:lnTo>
                  <a:pt x="60" y="219"/>
                </a:lnTo>
                <a:lnTo>
                  <a:pt x="72" y="201"/>
                </a:lnTo>
                <a:lnTo>
                  <a:pt x="85" y="185"/>
                </a:lnTo>
                <a:lnTo>
                  <a:pt x="100" y="169"/>
                </a:lnTo>
                <a:lnTo>
                  <a:pt x="114" y="152"/>
                </a:lnTo>
                <a:lnTo>
                  <a:pt x="131" y="137"/>
                </a:lnTo>
                <a:lnTo>
                  <a:pt x="147" y="123"/>
                </a:lnTo>
                <a:lnTo>
                  <a:pt x="165" y="110"/>
                </a:lnTo>
                <a:lnTo>
                  <a:pt x="183" y="97"/>
                </a:lnTo>
                <a:lnTo>
                  <a:pt x="202" y="84"/>
                </a:lnTo>
                <a:lnTo>
                  <a:pt x="222" y="72"/>
                </a:lnTo>
                <a:lnTo>
                  <a:pt x="242" y="61"/>
                </a:lnTo>
                <a:lnTo>
                  <a:pt x="263" y="51"/>
                </a:lnTo>
                <a:lnTo>
                  <a:pt x="286" y="41"/>
                </a:lnTo>
                <a:lnTo>
                  <a:pt x="307" y="33"/>
                </a:lnTo>
                <a:lnTo>
                  <a:pt x="330" y="26"/>
                </a:lnTo>
                <a:lnTo>
                  <a:pt x="354" y="20"/>
                </a:lnTo>
                <a:lnTo>
                  <a:pt x="379" y="13"/>
                </a:lnTo>
                <a:lnTo>
                  <a:pt x="403" y="9"/>
                </a:lnTo>
                <a:lnTo>
                  <a:pt x="428" y="5"/>
                </a:lnTo>
                <a:lnTo>
                  <a:pt x="452" y="4"/>
                </a:lnTo>
                <a:lnTo>
                  <a:pt x="478" y="2"/>
                </a:lnTo>
                <a:lnTo>
                  <a:pt x="504" y="0"/>
                </a:lnTo>
                <a:lnTo>
                  <a:pt x="2782" y="0"/>
                </a:lnTo>
                <a:lnTo>
                  <a:pt x="2782" y="263"/>
                </a:lnTo>
                <a:lnTo>
                  <a:pt x="1092" y="263"/>
                </a:lnTo>
                <a:lnTo>
                  <a:pt x="1092" y="263"/>
                </a:lnTo>
                <a:lnTo>
                  <a:pt x="1069" y="263"/>
                </a:lnTo>
                <a:lnTo>
                  <a:pt x="1045" y="265"/>
                </a:lnTo>
                <a:lnTo>
                  <a:pt x="1022" y="268"/>
                </a:lnTo>
                <a:lnTo>
                  <a:pt x="1001" y="271"/>
                </a:lnTo>
                <a:lnTo>
                  <a:pt x="978" y="276"/>
                </a:lnTo>
                <a:lnTo>
                  <a:pt x="957" y="283"/>
                </a:lnTo>
                <a:lnTo>
                  <a:pt x="935" y="291"/>
                </a:lnTo>
                <a:lnTo>
                  <a:pt x="914" y="299"/>
                </a:lnTo>
                <a:lnTo>
                  <a:pt x="895" y="307"/>
                </a:lnTo>
                <a:lnTo>
                  <a:pt x="875" y="317"/>
                </a:lnTo>
                <a:lnTo>
                  <a:pt x="855" y="329"/>
                </a:lnTo>
                <a:lnTo>
                  <a:pt x="838" y="340"/>
                </a:lnTo>
                <a:lnTo>
                  <a:pt x="820" y="353"/>
                </a:lnTo>
                <a:lnTo>
                  <a:pt x="802" y="368"/>
                </a:lnTo>
                <a:lnTo>
                  <a:pt x="785" y="381"/>
                </a:lnTo>
                <a:lnTo>
                  <a:pt x="769" y="397"/>
                </a:lnTo>
                <a:lnTo>
                  <a:pt x="754" y="412"/>
                </a:lnTo>
                <a:lnTo>
                  <a:pt x="740" y="428"/>
                </a:lnTo>
                <a:lnTo>
                  <a:pt x="727" y="446"/>
                </a:lnTo>
                <a:lnTo>
                  <a:pt x="713" y="464"/>
                </a:lnTo>
                <a:lnTo>
                  <a:pt x="702" y="482"/>
                </a:lnTo>
                <a:lnTo>
                  <a:pt x="691" y="502"/>
                </a:lnTo>
                <a:lnTo>
                  <a:pt x="681" y="521"/>
                </a:lnTo>
                <a:lnTo>
                  <a:pt x="671" y="542"/>
                </a:lnTo>
                <a:lnTo>
                  <a:pt x="663" y="562"/>
                </a:lnTo>
                <a:lnTo>
                  <a:pt x="656" y="583"/>
                </a:lnTo>
                <a:lnTo>
                  <a:pt x="650" y="606"/>
                </a:lnTo>
                <a:lnTo>
                  <a:pt x="645" y="627"/>
                </a:lnTo>
                <a:lnTo>
                  <a:pt x="640" y="650"/>
                </a:lnTo>
                <a:lnTo>
                  <a:pt x="638" y="673"/>
                </a:lnTo>
                <a:lnTo>
                  <a:pt x="637" y="696"/>
                </a:lnTo>
                <a:lnTo>
                  <a:pt x="635" y="719"/>
                </a:lnTo>
                <a:lnTo>
                  <a:pt x="635" y="7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2"/>
          <p:cNvSpPr/>
          <p:nvPr/>
        </p:nvSpPr>
        <p:spPr>
          <a:xfrm>
            <a:off x="152401" y="4641850"/>
            <a:ext cx="498600" cy="22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2"/>
          <p:cNvSpPr/>
          <p:nvPr/>
        </p:nvSpPr>
        <p:spPr>
          <a:xfrm>
            <a:off x="2413001" y="1371600"/>
            <a:ext cx="24321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/>
          <p:nvPr/>
        </p:nvSpPr>
        <p:spPr>
          <a:xfrm>
            <a:off x="4911726" y="1371600"/>
            <a:ext cx="1965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6943725" y="1371600"/>
            <a:ext cx="2200200" cy="20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2"/>
          <p:cNvSpPr txBox="1"/>
          <p:nvPr>
            <p:ph type="title"/>
          </p:nvPr>
        </p:nvSpPr>
        <p:spPr>
          <a:xfrm>
            <a:off x="854948" y="216538"/>
            <a:ext cx="783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 flipH="1" rot="10800000">
            <a:off x="228600" y="5333978"/>
            <a:ext cx="2208225" cy="1527699"/>
          </a:xfrm>
          <a:custGeom>
            <a:rect b="b" l="l" r="r" t="t"/>
            <a:pathLst>
              <a:path extrusionOk="0" h="18832" w="10000">
                <a:moveTo>
                  <a:pt x="2283" y="11895"/>
                </a:moveTo>
                <a:lnTo>
                  <a:pt x="2283" y="11895"/>
                </a:lnTo>
                <a:cubicBezTo>
                  <a:pt x="2258" y="7997"/>
                  <a:pt x="2271" y="3898"/>
                  <a:pt x="2246" y="0"/>
                </a:cubicBezTo>
                <a:lnTo>
                  <a:pt x="37" y="98"/>
                </a:lnTo>
                <a:cubicBezTo>
                  <a:pt x="25" y="4986"/>
                  <a:pt x="12" y="9874"/>
                  <a:pt x="0" y="14762"/>
                </a:cubicBezTo>
                <a:lnTo>
                  <a:pt x="0" y="14762"/>
                </a:lnTo>
                <a:lnTo>
                  <a:pt x="0" y="14967"/>
                </a:lnTo>
                <a:cubicBezTo>
                  <a:pt x="2" y="15036"/>
                  <a:pt x="5" y="15104"/>
                  <a:pt x="7" y="15173"/>
                </a:cubicBezTo>
                <a:cubicBezTo>
                  <a:pt x="11" y="15241"/>
                  <a:pt x="14" y="15310"/>
                  <a:pt x="18" y="15378"/>
                </a:cubicBezTo>
                <a:cubicBezTo>
                  <a:pt x="24" y="15443"/>
                  <a:pt x="30" y="15509"/>
                  <a:pt x="36" y="15574"/>
                </a:cubicBezTo>
                <a:cubicBezTo>
                  <a:pt x="42" y="15642"/>
                  <a:pt x="48" y="15711"/>
                  <a:pt x="54" y="15779"/>
                </a:cubicBezTo>
                <a:cubicBezTo>
                  <a:pt x="61" y="15844"/>
                  <a:pt x="68" y="15910"/>
                  <a:pt x="75" y="15975"/>
                </a:cubicBezTo>
                <a:cubicBezTo>
                  <a:pt x="85" y="16037"/>
                  <a:pt x="94" y="16099"/>
                  <a:pt x="104" y="16161"/>
                </a:cubicBezTo>
                <a:cubicBezTo>
                  <a:pt x="116" y="16220"/>
                  <a:pt x="128" y="16278"/>
                  <a:pt x="140" y="16337"/>
                </a:cubicBezTo>
                <a:cubicBezTo>
                  <a:pt x="152" y="16402"/>
                  <a:pt x="164" y="16468"/>
                  <a:pt x="176" y="16533"/>
                </a:cubicBezTo>
                <a:cubicBezTo>
                  <a:pt x="189" y="16592"/>
                  <a:pt x="203" y="16650"/>
                  <a:pt x="216" y="16709"/>
                </a:cubicBezTo>
                <a:cubicBezTo>
                  <a:pt x="230" y="16761"/>
                  <a:pt x="245" y="16813"/>
                  <a:pt x="259" y="16865"/>
                </a:cubicBezTo>
                <a:cubicBezTo>
                  <a:pt x="275" y="16924"/>
                  <a:pt x="290" y="16982"/>
                  <a:pt x="306" y="17041"/>
                </a:cubicBezTo>
                <a:cubicBezTo>
                  <a:pt x="324" y="17097"/>
                  <a:pt x="341" y="17152"/>
                  <a:pt x="359" y="17208"/>
                </a:cubicBezTo>
                <a:cubicBezTo>
                  <a:pt x="376" y="17254"/>
                  <a:pt x="393" y="17299"/>
                  <a:pt x="410" y="17345"/>
                </a:cubicBezTo>
                <a:cubicBezTo>
                  <a:pt x="430" y="17400"/>
                  <a:pt x="451" y="17456"/>
                  <a:pt x="471" y="17511"/>
                </a:cubicBezTo>
                <a:cubicBezTo>
                  <a:pt x="490" y="17557"/>
                  <a:pt x="509" y="17602"/>
                  <a:pt x="528" y="17648"/>
                </a:cubicBezTo>
                <a:cubicBezTo>
                  <a:pt x="550" y="17690"/>
                  <a:pt x="571" y="17733"/>
                  <a:pt x="593" y="17775"/>
                </a:cubicBezTo>
                <a:cubicBezTo>
                  <a:pt x="615" y="17817"/>
                  <a:pt x="636" y="17860"/>
                  <a:pt x="658" y="17902"/>
                </a:cubicBezTo>
                <a:cubicBezTo>
                  <a:pt x="681" y="17945"/>
                  <a:pt x="703" y="17987"/>
                  <a:pt x="726" y="18030"/>
                </a:cubicBezTo>
                <a:lnTo>
                  <a:pt x="798" y="18147"/>
                </a:lnTo>
                <a:cubicBezTo>
                  <a:pt x="822" y="18180"/>
                  <a:pt x="846" y="18212"/>
                  <a:pt x="870" y="18245"/>
                </a:cubicBezTo>
                <a:lnTo>
                  <a:pt x="945" y="18353"/>
                </a:lnTo>
                <a:cubicBezTo>
                  <a:pt x="973" y="18379"/>
                  <a:pt x="1000" y="18405"/>
                  <a:pt x="1028" y="18431"/>
                </a:cubicBezTo>
                <a:cubicBezTo>
                  <a:pt x="1053" y="18457"/>
                  <a:pt x="1079" y="18483"/>
                  <a:pt x="1104" y="18509"/>
                </a:cubicBezTo>
                <a:lnTo>
                  <a:pt x="1186" y="18597"/>
                </a:lnTo>
                <a:lnTo>
                  <a:pt x="1272" y="18656"/>
                </a:lnTo>
                <a:cubicBezTo>
                  <a:pt x="1302" y="18672"/>
                  <a:pt x="1332" y="18689"/>
                  <a:pt x="1362" y="18705"/>
                </a:cubicBezTo>
                <a:cubicBezTo>
                  <a:pt x="1391" y="18721"/>
                  <a:pt x="1420" y="18738"/>
                  <a:pt x="1449" y="18754"/>
                </a:cubicBezTo>
                <a:cubicBezTo>
                  <a:pt x="1479" y="18770"/>
                  <a:pt x="1508" y="18787"/>
                  <a:pt x="1538" y="18803"/>
                </a:cubicBezTo>
                <a:lnTo>
                  <a:pt x="1625" y="18812"/>
                </a:lnTo>
                <a:cubicBezTo>
                  <a:pt x="1656" y="18819"/>
                  <a:pt x="1687" y="18825"/>
                  <a:pt x="1718" y="18832"/>
                </a:cubicBezTo>
                <a:lnTo>
                  <a:pt x="1812" y="18832"/>
                </a:lnTo>
                <a:lnTo>
                  <a:pt x="10000" y="18832"/>
                </a:lnTo>
                <a:lnTo>
                  <a:pt x="10000" y="16278"/>
                </a:lnTo>
                <a:lnTo>
                  <a:pt x="3925" y="16278"/>
                </a:lnTo>
                <a:lnTo>
                  <a:pt x="3925" y="16278"/>
                </a:lnTo>
                <a:lnTo>
                  <a:pt x="3843" y="16278"/>
                </a:lnTo>
                <a:cubicBezTo>
                  <a:pt x="3814" y="16272"/>
                  <a:pt x="3785" y="16265"/>
                  <a:pt x="3756" y="16259"/>
                </a:cubicBezTo>
                <a:lnTo>
                  <a:pt x="3674" y="16229"/>
                </a:lnTo>
                <a:cubicBezTo>
                  <a:pt x="3649" y="16219"/>
                  <a:pt x="3623" y="16210"/>
                  <a:pt x="3598" y="16200"/>
                </a:cubicBezTo>
                <a:cubicBezTo>
                  <a:pt x="3570" y="16184"/>
                  <a:pt x="3543" y="16167"/>
                  <a:pt x="3515" y="16151"/>
                </a:cubicBezTo>
                <a:lnTo>
                  <a:pt x="3440" y="16082"/>
                </a:lnTo>
                <a:lnTo>
                  <a:pt x="3361" y="16024"/>
                </a:lnTo>
                <a:cubicBezTo>
                  <a:pt x="3336" y="15998"/>
                  <a:pt x="3310" y="15972"/>
                  <a:pt x="3285" y="15946"/>
                </a:cubicBezTo>
                <a:lnTo>
                  <a:pt x="3217" y="15857"/>
                </a:lnTo>
                <a:cubicBezTo>
                  <a:pt x="3193" y="15828"/>
                  <a:pt x="3169" y="15798"/>
                  <a:pt x="3145" y="15769"/>
                </a:cubicBezTo>
                <a:lnTo>
                  <a:pt x="3073" y="15652"/>
                </a:lnTo>
                <a:cubicBezTo>
                  <a:pt x="3053" y="15616"/>
                  <a:pt x="3032" y="15580"/>
                  <a:pt x="3012" y="15544"/>
                </a:cubicBezTo>
                <a:cubicBezTo>
                  <a:pt x="2991" y="15505"/>
                  <a:pt x="2969" y="15466"/>
                  <a:pt x="2948" y="15427"/>
                </a:cubicBezTo>
                <a:cubicBezTo>
                  <a:pt x="2926" y="15385"/>
                  <a:pt x="2905" y="15342"/>
                  <a:pt x="2883" y="15300"/>
                </a:cubicBezTo>
                <a:cubicBezTo>
                  <a:pt x="2863" y="15254"/>
                  <a:pt x="2842" y="15209"/>
                  <a:pt x="2822" y="15163"/>
                </a:cubicBezTo>
                <a:cubicBezTo>
                  <a:pt x="2803" y="15114"/>
                  <a:pt x="2783" y="15065"/>
                  <a:pt x="2764" y="15016"/>
                </a:cubicBezTo>
                <a:lnTo>
                  <a:pt x="2710" y="14869"/>
                </a:lnTo>
                <a:cubicBezTo>
                  <a:pt x="2693" y="14817"/>
                  <a:pt x="2677" y="14765"/>
                  <a:pt x="2660" y="14713"/>
                </a:cubicBezTo>
                <a:cubicBezTo>
                  <a:pt x="2644" y="14657"/>
                  <a:pt x="2629" y="14602"/>
                  <a:pt x="2613" y="14546"/>
                </a:cubicBezTo>
                <a:cubicBezTo>
                  <a:pt x="2596" y="14491"/>
                  <a:pt x="2580" y="14435"/>
                  <a:pt x="2563" y="14380"/>
                </a:cubicBezTo>
                <a:cubicBezTo>
                  <a:pt x="2550" y="14321"/>
                  <a:pt x="2536" y="14263"/>
                  <a:pt x="2523" y="14204"/>
                </a:cubicBezTo>
                <a:cubicBezTo>
                  <a:pt x="2510" y="14139"/>
                  <a:pt x="2497" y="14073"/>
                  <a:pt x="2484" y="14008"/>
                </a:cubicBezTo>
                <a:cubicBezTo>
                  <a:pt x="2472" y="13943"/>
                  <a:pt x="2460" y="13877"/>
                  <a:pt x="2448" y="13812"/>
                </a:cubicBezTo>
                <a:cubicBezTo>
                  <a:pt x="2436" y="13750"/>
                  <a:pt x="2424" y="13689"/>
                  <a:pt x="2412" y="13627"/>
                </a:cubicBezTo>
                <a:cubicBezTo>
                  <a:pt x="2402" y="13562"/>
                  <a:pt x="2393" y="13496"/>
                  <a:pt x="2383" y="13431"/>
                </a:cubicBezTo>
                <a:cubicBezTo>
                  <a:pt x="2375" y="13362"/>
                  <a:pt x="2366" y="13294"/>
                  <a:pt x="2358" y="13225"/>
                </a:cubicBezTo>
                <a:cubicBezTo>
                  <a:pt x="2351" y="13157"/>
                  <a:pt x="2343" y="13088"/>
                  <a:pt x="2336" y="13020"/>
                </a:cubicBezTo>
                <a:lnTo>
                  <a:pt x="2318" y="12795"/>
                </a:lnTo>
                <a:cubicBezTo>
                  <a:pt x="2312" y="12726"/>
                  <a:pt x="2307" y="12658"/>
                  <a:pt x="2301" y="12589"/>
                </a:cubicBezTo>
                <a:cubicBezTo>
                  <a:pt x="2298" y="12514"/>
                  <a:pt x="2296" y="12439"/>
                  <a:pt x="2293" y="12364"/>
                </a:cubicBezTo>
                <a:lnTo>
                  <a:pt x="2290" y="12139"/>
                </a:lnTo>
                <a:cubicBezTo>
                  <a:pt x="2288" y="12058"/>
                  <a:pt x="2285" y="11976"/>
                  <a:pt x="2283" y="11895"/>
                </a:cubicBezTo>
                <a:lnTo>
                  <a:pt x="2283" y="118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2497137" y="5334000"/>
            <a:ext cx="2432100" cy="207900"/>
          </a:xfrm>
          <a:prstGeom prst="rect">
            <a:avLst/>
          </a:prstGeom>
          <a:solidFill>
            <a:srgbClr val="BF8A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4995862" y="5334000"/>
            <a:ext cx="1965300" cy="2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7010400" y="5334000"/>
            <a:ext cx="2133600" cy="207900"/>
          </a:xfrm>
          <a:prstGeom prst="rect">
            <a:avLst/>
          </a:prstGeom>
          <a:solidFill>
            <a:srgbClr val="BB4C4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020958" y="5875079"/>
            <a:ext cx="781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1" sz="1800">
                <a:solidFill>
                  <a:schemeClr val="lt2"/>
                </a:solidFill>
              </a:defRPr>
            </a:lvl1pPr>
            <a:lvl2pPr indent="-3429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1" sz="1800">
                <a:solidFill>
                  <a:schemeClr val="lt2"/>
                </a:solidFill>
              </a:defRPr>
            </a:lvl2pPr>
            <a:lvl3pPr indent="-3429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1" sz="1800">
                <a:solidFill>
                  <a:schemeClr val="lt2"/>
                </a:solidFill>
              </a:defRPr>
            </a:lvl3pPr>
            <a:lvl4pPr indent="-3429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1" sz="1800">
                <a:solidFill>
                  <a:schemeClr val="lt2"/>
                </a:solidFill>
              </a:defRPr>
            </a:lvl4pPr>
            <a:lvl5pPr indent="-3429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1" sz="1800">
                <a:solidFill>
                  <a:schemeClr val="lt2"/>
                </a:solidFill>
              </a:defRPr>
            </a:lvl5pPr>
            <a:lvl6pPr indent="-3429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1" sz="1800">
                <a:solidFill>
                  <a:schemeClr val="lt2"/>
                </a:solidFill>
              </a:defRPr>
            </a:lvl6pPr>
            <a:lvl7pPr indent="-3429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1" sz="1800">
                <a:solidFill>
                  <a:schemeClr val="lt2"/>
                </a:solidFill>
              </a:defRPr>
            </a:lvl7pPr>
            <a:lvl8pPr indent="-3429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1" sz="1800">
                <a:solidFill>
                  <a:schemeClr val="lt2"/>
                </a:solidFill>
              </a:defRPr>
            </a:lvl8pPr>
            <a:lvl9pPr indent="-3429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1" sz="1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413001" y="0"/>
            <a:ext cx="24321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911726" y="0"/>
            <a:ext cx="1965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943725" y="0"/>
            <a:ext cx="2200200" cy="20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2346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0" y="6650037"/>
            <a:ext cx="2432100" cy="207900"/>
          </a:xfrm>
          <a:prstGeom prst="rect">
            <a:avLst/>
          </a:prstGeom>
          <a:solidFill>
            <a:srgbClr val="BF8A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2498725" y="6650037"/>
            <a:ext cx="1965300" cy="20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4513262" y="6650037"/>
            <a:ext cx="46308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/>
          <p:nvPr/>
        </p:nvSpPr>
        <p:spPr>
          <a:xfrm>
            <a:off x="381000" y="4056001"/>
            <a:ext cx="2835275" cy="803275"/>
          </a:xfrm>
          <a:custGeom>
            <a:rect b="b" l="l" r="r" t="t"/>
            <a:pathLst>
              <a:path extrusionOk="0" h="1012" w="3572">
                <a:moveTo>
                  <a:pt x="1427" y="303"/>
                </a:moveTo>
                <a:lnTo>
                  <a:pt x="1427" y="303"/>
                </a:lnTo>
                <a:lnTo>
                  <a:pt x="1427" y="0"/>
                </a:lnTo>
                <a:lnTo>
                  <a:pt x="0" y="0"/>
                </a:lnTo>
                <a:lnTo>
                  <a:pt x="0" y="594"/>
                </a:lnTo>
                <a:lnTo>
                  <a:pt x="0" y="594"/>
                </a:lnTo>
                <a:lnTo>
                  <a:pt x="0" y="615"/>
                </a:lnTo>
                <a:lnTo>
                  <a:pt x="1" y="636"/>
                </a:lnTo>
                <a:lnTo>
                  <a:pt x="5" y="658"/>
                </a:lnTo>
                <a:lnTo>
                  <a:pt x="10" y="679"/>
                </a:lnTo>
                <a:lnTo>
                  <a:pt x="16" y="698"/>
                </a:lnTo>
                <a:lnTo>
                  <a:pt x="23" y="718"/>
                </a:lnTo>
                <a:lnTo>
                  <a:pt x="31" y="738"/>
                </a:lnTo>
                <a:lnTo>
                  <a:pt x="39" y="757"/>
                </a:lnTo>
                <a:lnTo>
                  <a:pt x="49" y="775"/>
                </a:lnTo>
                <a:lnTo>
                  <a:pt x="60" y="793"/>
                </a:lnTo>
                <a:lnTo>
                  <a:pt x="73" y="811"/>
                </a:lnTo>
                <a:lnTo>
                  <a:pt x="86" y="827"/>
                </a:lnTo>
                <a:lnTo>
                  <a:pt x="99" y="844"/>
                </a:lnTo>
                <a:lnTo>
                  <a:pt x="114" y="860"/>
                </a:lnTo>
                <a:lnTo>
                  <a:pt x="130" y="875"/>
                </a:lnTo>
                <a:lnTo>
                  <a:pt x="147" y="889"/>
                </a:lnTo>
                <a:lnTo>
                  <a:pt x="165" y="902"/>
                </a:lnTo>
                <a:lnTo>
                  <a:pt x="183" y="917"/>
                </a:lnTo>
                <a:lnTo>
                  <a:pt x="202" y="929"/>
                </a:lnTo>
                <a:lnTo>
                  <a:pt x="222" y="940"/>
                </a:lnTo>
                <a:lnTo>
                  <a:pt x="243" y="951"/>
                </a:lnTo>
                <a:lnTo>
                  <a:pt x="264" y="961"/>
                </a:lnTo>
                <a:lnTo>
                  <a:pt x="285" y="971"/>
                </a:lnTo>
                <a:lnTo>
                  <a:pt x="308" y="979"/>
                </a:lnTo>
                <a:lnTo>
                  <a:pt x="331" y="986"/>
                </a:lnTo>
                <a:lnTo>
                  <a:pt x="354" y="992"/>
                </a:lnTo>
                <a:lnTo>
                  <a:pt x="378" y="999"/>
                </a:lnTo>
                <a:lnTo>
                  <a:pt x="403" y="1004"/>
                </a:lnTo>
                <a:lnTo>
                  <a:pt x="427" y="1007"/>
                </a:lnTo>
                <a:lnTo>
                  <a:pt x="454" y="1010"/>
                </a:lnTo>
                <a:lnTo>
                  <a:pt x="478" y="1012"/>
                </a:lnTo>
                <a:lnTo>
                  <a:pt x="504" y="1012"/>
                </a:lnTo>
                <a:lnTo>
                  <a:pt x="3572" y="1012"/>
                </a:lnTo>
                <a:lnTo>
                  <a:pt x="3572" y="760"/>
                </a:lnTo>
                <a:lnTo>
                  <a:pt x="1882" y="760"/>
                </a:lnTo>
                <a:lnTo>
                  <a:pt x="1882" y="760"/>
                </a:lnTo>
                <a:lnTo>
                  <a:pt x="1859" y="759"/>
                </a:lnTo>
                <a:lnTo>
                  <a:pt x="1836" y="757"/>
                </a:lnTo>
                <a:lnTo>
                  <a:pt x="1814" y="754"/>
                </a:lnTo>
                <a:lnTo>
                  <a:pt x="1791" y="751"/>
                </a:lnTo>
                <a:lnTo>
                  <a:pt x="1768" y="746"/>
                </a:lnTo>
                <a:lnTo>
                  <a:pt x="1747" y="739"/>
                </a:lnTo>
                <a:lnTo>
                  <a:pt x="1725" y="733"/>
                </a:lnTo>
                <a:lnTo>
                  <a:pt x="1704" y="724"/>
                </a:lnTo>
                <a:lnTo>
                  <a:pt x="1685" y="715"/>
                </a:lnTo>
                <a:lnTo>
                  <a:pt x="1665" y="705"/>
                </a:lnTo>
                <a:lnTo>
                  <a:pt x="1645" y="693"/>
                </a:lnTo>
                <a:lnTo>
                  <a:pt x="1627" y="682"/>
                </a:lnTo>
                <a:lnTo>
                  <a:pt x="1609" y="669"/>
                </a:lnTo>
                <a:lnTo>
                  <a:pt x="1592" y="656"/>
                </a:lnTo>
                <a:lnTo>
                  <a:pt x="1575" y="641"/>
                </a:lnTo>
                <a:lnTo>
                  <a:pt x="1560" y="627"/>
                </a:lnTo>
                <a:lnTo>
                  <a:pt x="1544" y="610"/>
                </a:lnTo>
                <a:lnTo>
                  <a:pt x="1529" y="594"/>
                </a:lnTo>
                <a:lnTo>
                  <a:pt x="1516" y="576"/>
                </a:lnTo>
                <a:lnTo>
                  <a:pt x="1503" y="558"/>
                </a:lnTo>
                <a:lnTo>
                  <a:pt x="1492" y="540"/>
                </a:lnTo>
                <a:lnTo>
                  <a:pt x="1480" y="520"/>
                </a:lnTo>
                <a:lnTo>
                  <a:pt x="1471" y="501"/>
                </a:lnTo>
                <a:lnTo>
                  <a:pt x="1463" y="481"/>
                </a:lnTo>
                <a:lnTo>
                  <a:pt x="1454" y="460"/>
                </a:lnTo>
                <a:lnTo>
                  <a:pt x="1446" y="439"/>
                </a:lnTo>
                <a:lnTo>
                  <a:pt x="1440" y="418"/>
                </a:lnTo>
                <a:lnTo>
                  <a:pt x="1435" y="395"/>
                </a:lnTo>
                <a:lnTo>
                  <a:pt x="1432" y="372"/>
                </a:lnTo>
                <a:lnTo>
                  <a:pt x="1428" y="349"/>
                </a:lnTo>
                <a:lnTo>
                  <a:pt x="1427" y="326"/>
                </a:lnTo>
                <a:lnTo>
                  <a:pt x="1427" y="303"/>
                </a:lnTo>
                <a:lnTo>
                  <a:pt x="1427" y="3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9"/>
          <p:cNvSpPr/>
          <p:nvPr/>
        </p:nvSpPr>
        <p:spPr>
          <a:xfrm>
            <a:off x="6781800" y="4659251"/>
            <a:ext cx="1903413" cy="736601"/>
          </a:xfrm>
          <a:custGeom>
            <a:rect b="b" l="l" r="r" t="t"/>
            <a:pathLst>
              <a:path extrusionOk="0" h="927" w="2398">
                <a:moveTo>
                  <a:pt x="971" y="708"/>
                </a:moveTo>
                <a:lnTo>
                  <a:pt x="971" y="708"/>
                </a:lnTo>
                <a:lnTo>
                  <a:pt x="971" y="927"/>
                </a:lnTo>
                <a:lnTo>
                  <a:pt x="2398" y="927"/>
                </a:lnTo>
                <a:lnTo>
                  <a:pt x="2398" y="418"/>
                </a:lnTo>
                <a:lnTo>
                  <a:pt x="2398" y="418"/>
                </a:lnTo>
                <a:lnTo>
                  <a:pt x="2398" y="395"/>
                </a:lnTo>
                <a:lnTo>
                  <a:pt x="2395" y="374"/>
                </a:lnTo>
                <a:lnTo>
                  <a:pt x="2392" y="354"/>
                </a:lnTo>
                <a:lnTo>
                  <a:pt x="2389" y="333"/>
                </a:lnTo>
                <a:lnTo>
                  <a:pt x="2382" y="313"/>
                </a:lnTo>
                <a:lnTo>
                  <a:pt x="2375" y="294"/>
                </a:lnTo>
                <a:lnTo>
                  <a:pt x="2367" y="274"/>
                </a:lnTo>
                <a:lnTo>
                  <a:pt x="2359" y="254"/>
                </a:lnTo>
                <a:lnTo>
                  <a:pt x="2348" y="236"/>
                </a:lnTo>
                <a:lnTo>
                  <a:pt x="2338" y="219"/>
                </a:lnTo>
                <a:lnTo>
                  <a:pt x="2325" y="201"/>
                </a:lnTo>
                <a:lnTo>
                  <a:pt x="2312" y="184"/>
                </a:lnTo>
                <a:lnTo>
                  <a:pt x="2299" y="168"/>
                </a:lnTo>
                <a:lnTo>
                  <a:pt x="2282" y="152"/>
                </a:lnTo>
                <a:lnTo>
                  <a:pt x="2268" y="137"/>
                </a:lnTo>
                <a:lnTo>
                  <a:pt x="2250" y="122"/>
                </a:lnTo>
                <a:lnTo>
                  <a:pt x="2233" y="108"/>
                </a:lnTo>
                <a:lnTo>
                  <a:pt x="2214" y="94"/>
                </a:lnTo>
                <a:lnTo>
                  <a:pt x="2196" y="83"/>
                </a:lnTo>
                <a:lnTo>
                  <a:pt x="2176" y="70"/>
                </a:lnTo>
                <a:lnTo>
                  <a:pt x="2155" y="60"/>
                </a:lnTo>
                <a:lnTo>
                  <a:pt x="2134" y="50"/>
                </a:lnTo>
                <a:lnTo>
                  <a:pt x="2113" y="41"/>
                </a:lnTo>
                <a:lnTo>
                  <a:pt x="2090" y="32"/>
                </a:lnTo>
                <a:lnTo>
                  <a:pt x="2067" y="24"/>
                </a:lnTo>
                <a:lnTo>
                  <a:pt x="2044" y="18"/>
                </a:lnTo>
                <a:lnTo>
                  <a:pt x="2020" y="13"/>
                </a:lnTo>
                <a:lnTo>
                  <a:pt x="1995" y="8"/>
                </a:lnTo>
                <a:lnTo>
                  <a:pt x="1971" y="5"/>
                </a:lnTo>
                <a:lnTo>
                  <a:pt x="1944" y="1"/>
                </a:lnTo>
                <a:lnTo>
                  <a:pt x="1920" y="0"/>
                </a:lnTo>
                <a:lnTo>
                  <a:pt x="1894" y="0"/>
                </a:lnTo>
                <a:lnTo>
                  <a:pt x="0" y="0"/>
                </a:lnTo>
                <a:lnTo>
                  <a:pt x="0" y="251"/>
                </a:lnTo>
                <a:lnTo>
                  <a:pt x="514" y="251"/>
                </a:lnTo>
                <a:lnTo>
                  <a:pt x="514" y="251"/>
                </a:lnTo>
                <a:lnTo>
                  <a:pt x="539" y="251"/>
                </a:lnTo>
                <a:lnTo>
                  <a:pt x="562" y="254"/>
                </a:lnTo>
                <a:lnTo>
                  <a:pt x="585" y="256"/>
                </a:lnTo>
                <a:lnTo>
                  <a:pt x="607" y="261"/>
                </a:lnTo>
                <a:lnTo>
                  <a:pt x="629" y="266"/>
                </a:lnTo>
                <a:lnTo>
                  <a:pt x="651" y="272"/>
                </a:lnTo>
                <a:lnTo>
                  <a:pt x="673" y="279"/>
                </a:lnTo>
                <a:lnTo>
                  <a:pt x="692" y="287"/>
                </a:lnTo>
                <a:lnTo>
                  <a:pt x="713" y="297"/>
                </a:lnTo>
                <a:lnTo>
                  <a:pt x="733" y="307"/>
                </a:lnTo>
                <a:lnTo>
                  <a:pt x="753" y="318"/>
                </a:lnTo>
                <a:lnTo>
                  <a:pt x="771" y="330"/>
                </a:lnTo>
                <a:lnTo>
                  <a:pt x="789" y="343"/>
                </a:lnTo>
                <a:lnTo>
                  <a:pt x="805" y="356"/>
                </a:lnTo>
                <a:lnTo>
                  <a:pt x="823" y="370"/>
                </a:lnTo>
                <a:lnTo>
                  <a:pt x="838" y="385"/>
                </a:lnTo>
                <a:lnTo>
                  <a:pt x="854" y="401"/>
                </a:lnTo>
                <a:lnTo>
                  <a:pt x="867" y="418"/>
                </a:lnTo>
                <a:lnTo>
                  <a:pt x="882" y="434"/>
                </a:lnTo>
                <a:lnTo>
                  <a:pt x="893" y="452"/>
                </a:lnTo>
                <a:lnTo>
                  <a:pt x="906" y="472"/>
                </a:lnTo>
                <a:lnTo>
                  <a:pt x="918" y="491"/>
                </a:lnTo>
                <a:lnTo>
                  <a:pt x="927" y="511"/>
                </a:lnTo>
                <a:lnTo>
                  <a:pt x="936" y="530"/>
                </a:lnTo>
                <a:lnTo>
                  <a:pt x="944" y="552"/>
                </a:lnTo>
                <a:lnTo>
                  <a:pt x="952" y="573"/>
                </a:lnTo>
                <a:lnTo>
                  <a:pt x="957" y="594"/>
                </a:lnTo>
                <a:lnTo>
                  <a:pt x="963" y="617"/>
                </a:lnTo>
                <a:lnTo>
                  <a:pt x="967" y="638"/>
                </a:lnTo>
                <a:lnTo>
                  <a:pt x="970" y="661"/>
                </a:lnTo>
                <a:lnTo>
                  <a:pt x="971" y="685"/>
                </a:lnTo>
                <a:lnTo>
                  <a:pt x="971" y="708"/>
                </a:lnTo>
                <a:lnTo>
                  <a:pt x="971" y="7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/>
          <p:nvPr/>
        </p:nvSpPr>
        <p:spPr>
          <a:xfrm>
            <a:off x="381000" y="0"/>
            <a:ext cx="1136700" cy="39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9"/>
          <p:cNvSpPr/>
          <p:nvPr/>
        </p:nvSpPr>
        <p:spPr>
          <a:xfrm>
            <a:off x="3268663" y="4659251"/>
            <a:ext cx="1700100" cy="20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9"/>
          <p:cNvSpPr/>
          <p:nvPr/>
        </p:nvSpPr>
        <p:spPr>
          <a:xfrm>
            <a:off x="5021263" y="4659251"/>
            <a:ext cx="16842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9"/>
          <p:cNvSpPr/>
          <p:nvPr/>
        </p:nvSpPr>
        <p:spPr>
          <a:xfrm>
            <a:off x="7546975" y="5449826"/>
            <a:ext cx="1139825" cy="1409700"/>
          </a:xfrm>
          <a:custGeom>
            <a:rect b="b" l="l" r="r" t="t"/>
            <a:pathLst>
              <a:path extrusionOk="0" h="1776" w="1437">
                <a:moveTo>
                  <a:pt x="1435" y="1776"/>
                </a:moveTo>
                <a:lnTo>
                  <a:pt x="0" y="1776"/>
                </a:lnTo>
                <a:lnTo>
                  <a:pt x="2" y="0"/>
                </a:lnTo>
                <a:lnTo>
                  <a:pt x="1437" y="0"/>
                </a:lnTo>
                <a:lnTo>
                  <a:pt x="1435" y="177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 txBox="1"/>
          <p:nvPr>
            <p:ph type="ctrTitle"/>
          </p:nvPr>
        </p:nvSpPr>
        <p:spPr>
          <a:xfrm>
            <a:off x="2220061" y="2916234"/>
            <a:ext cx="47100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220061" y="4974908"/>
            <a:ext cx="47100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152401" y="1371600"/>
            <a:ext cx="2208213" cy="3182938"/>
          </a:xfrm>
          <a:custGeom>
            <a:rect b="b" l="l" r="r" t="t"/>
            <a:pathLst>
              <a:path extrusionOk="0" h="4010" w="2782">
                <a:moveTo>
                  <a:pt x="635" y="719"/>
                </a:moveTo>
                <a:lnTo>
                  <a:pt x="635" y="719"/>
                </a:lnTo>
                <a:lnTo>
                  <a:pt x="635" y="4010"/>
                </a:lnTo>
                <a:lnTo>
                  <a:pt x="0" y="4010"/>
                </a:lnTo>
                <a:lnTo>
                  <a:pt x="0" y="418"/>
                </a:lnTo>
                <a:lnTo>
                  <a:pt x="0" y="418"/>
                </a:lnTo>
                <a:lnTo>
                  <a:pt x="0" y="397"/>
                </a:lnTo>
                <a:lnTo>
                  <a:pt x="2" y="376"/>
                </a:lnTo>
                <a:lnTo>
                  <a:pt x="5" y="355"/>
                </a:lnTo>
                <a:lnTo>
                  <a:pt x="10" y="333"/>
                </a:lnTo>
                <a:lnTo>
                  <a:pt x="15" y="314"/>
                </a:lnTo>
                <a:lnTo>
                  <a:pt x="21" y="294"/>
                </a:lnTo>
                <a:lnTo>
                  <a:pt x="29" y="275"/>
                </a:lnTo>
                <a:lnTo>
                  <a:pt x="39" y="255"/>
                </a:lnTo>
                <a:lnTo>
                  <a:pt x="49" y="237"/>
                </a:lnTo>
                <a:lnTo>
                  <a:pt x="60" y="219"/>
                </a:lnTo>
                <a:lnTo>
                  <a:pt x="72" y="201"/>
                </a:lnTo>
                <a:lnTo>
                  <a:pt x="85" y="185"/>
                </a:lnTo>
                <a:lnTo>
                  <a:pt x="100" y="169"/>
                </a:lnTo>
                <a:lnTo>
                  <a:pt x="114" y="152"/>
                </a:lnTo>
                <a:lnTo>
                  <a:pt x="131" y="137"/>
                </a:lnTo>
                <a:lnTo>
                  <a:pt x="147" y="123"/>
                </a:lnTo>
                <a:lnTo>
                  <a:pt x="165" y="110"/>
                </a:lnTo>
                <a:lnTo>
                  <a:pt x="183" y="97"/>
                </a:lnTo>
                <a:lnTo>
                  <a:pt x="202" y="84"/>
                </a:lnTo>
                <a:lnTo>
                  <a:pt x="222" y="72"/>
                </a:lnTo>
                <a:lnTo>
                  <a:pt x="242" y="61"/>
                </a:lnTo>
                <a:lnTo>
                  <a:pt x="263" y="51"/>
                </a:lnTo>
                <a:lnTo>
                  <a:pt x="286" y="41"/>
                </a:lnTo>
                <a:lnTo>
                  <a:pt x="307" y="33"/>
                </a:lnTo>
                <a:lnTo>
                  <a:pt x="330" y="26"/>
                </a:lnTo>
                <a:lnTo>
                  <a:pt x="354" y="20"/>
                </a:lnTo>
                <a:lnTo>
                  <a:pt x="379" y="13"/>
                </a:lnTo>
                <a:lnTo>
                  <a:pt x="403" y="9"/>
                </a:lnTo>
                <a:lnTo>
                  <a:pt x="428" y="5"/>
                </a:lnTo>
                <a:lnTo>
                  <a:pt x="452" y="4"/>
                </a:lnTo>
                <a:lnTo>
                  <a:pt x="478" y="2"/>
                </a:lnTo>
                <a:lnTo>
                  <a:pt x="504" y="0"/>
                </a:lnTo>
                <a:lnTo>
                  <a:pt x="2782" y="0"/>
                </a:lnTo>
                <a:lnTo>
                  <a:pt x="2782" y="263"/>
                </a:lnTo>
                <a:lnTo>
                  <a:pt x="1092" y="263"/>
                </a:lnTo>
                <a:lnTo>
                  <a:pt x="1092" y="263"/>
                </a:lnTo>
                <a:lnTo>
                  <a:pt x="1069" y="263"/>
                </a:lnTo>
                <a:lnTo>
                  <a:pt x="1045" y="265"/>
                </a:lnTo>
                <a:lnTo>
                  <a:pt x="1022" y="268"/>
                </a:lnTo>
                <a:lnTo>
                  <a:pt x="1001" y="271"/>
                </a:lnTo>
                <a:lnTo>
                  <a:pt x="978" y="276"/>
                </a:lnTo>
                <a:lnTo>
                  <a:pt x="957" y="283"/>
                </a:lnTo>
                <a:lnTo>
                  <a:pt x="935" y="291"/>
                </a:lnTo>
                <a:lnTo>
                  <a:pt x="914" y="299"/>
                </a:lnTo>
                <a:lnTo>
                  <a:pt x="895" y="307"/>
                </a:lnTo>
                <a:lnTo>
                  <a:pt x="875" y="317"/>
                </a:lnTo>
                <a:lnTo>
                  <a:pt x="855" y="329"/>
                </a:lnTo>
                <a:lnTo>
                  <a:pt x="838" y="340"/>
                </a:lnTo>
                <a:lnTo>
                  <a:pt x="820" y="353"/>
                </a:lnTo>
                <a:lnTo>
                  <a:pt x="802" y="368"/>
                </a:lnTo>
                <a:lnTo>
                  <a:pt x="785" y="381"/>
                </a:lnTo>
                <a:lnTo>
                  <a:pt x="769" y="397"/>
                </a:lnTo>
                <a:lnTo>
                  <a:pt x="754" y="412"/>
                </a:lnTo>
                <a:lnTo>
                  <a:pt x="740" y="428"/>
                </a:lnTo>
                <a:lnTo>
                  <a:pt x="727" y="446"/>
                </a:lnTo>
                <a:lnTo>
                  <a:pt x="713" y="464"/>
                </a:lnTo>
                <a:lnTo>
                  <a:pt x="702" y="482"/>
                </a:lnTo>
                <a:lnTo>
                  <a:pt x="691" y="502"/>
                </a:lnTo>
                <a:lnTo>
                  <a:pt x="681" y="521"/>
                </a:lnTo>
                <a:lnTo>
                  <a:pt x="671" y="542"/>
                </a:lnTo>
                <a:lnTo>
                  <a:pt x="663" y="562"/>
                </a:lnTo>
                <a:lnTo>
                  <a:pt x="656" y="583"/>
                </a:lnTo>
                <a:lnTo>
                  <a:pt x="650" y="606"/>
                </a:lnTo>
                <a:lnTo>
                  <a:pt x="645" y="627"/>
                </a:lnTo>
                <a:lnTo>
                  <a:pt x="640" y="650"/>
                </a:lnTo>
                <a:lnTo>
                  <a:pt x="638" y="673"/>
                </a:lnTo>
                <a:lnTo>
                  <a:pt x="637" y="696"/>
                </a:lnTo>
                <a:lnTo>
                  <a:pt x="635" y="719"/>
                </a:lnTo>
                <a:lnTo>
                  <a:pt x="635" y="7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0"/>
          <p:cNvSpPr/>
          <p:nvPr/>
        </p:nvSpPr>
        <p:spPr>
          <a:xfrm>
            <a:off x="152401" y="4641850"/>
            <a:ext cx="498600" cy="22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0"/>
          <p:cNvSpPr/>
          <p:nvPr/>
        </p:nvSpPr>
        <p:spPr>
          <a:xfrm>
            <a:off x="2413001" y="1371600"/>
            <a:ext cx="24321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0"/>
          <p:cNvSpPr/>
          <p:nvPr/>
        </p:nvSpPr>
        <p:spPr>
          <a:xfrm>
            <a:off x="4911726" y="1371600"/>
            <a:ext cx="1965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0"/>
          <p:cNvSpPr/>
          <p:nvPr/>
        </p:nvSpPr>
        <p:spPr>
          <a:xfrm>
            <a:off x="6943725" y="1371600"/>
            <a:ext cx="2200200" cy="20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854948" y="1579563"/>
            <a:ext cx="78318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>
                <a:solidFill>
                  <a:schemeClr val="lt2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2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lt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854948" y="216538"/>
            <a:ext cx="783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152401" y="1371600"/>
            <a:ext cx="2208213" cy="3182938"/>
          </a:xfrm>
          <a:custGeom>
            <a:rect b="b" l="l" r="r" t="t"/>
            <a:pathLst>
              <a:path extrusionOk="0" h="4010" w="2782">
                <a:moveTo>
                  <a:pt x="635" y="719"/>
                </a:moveTo>
                <a:lnTo>
                  <a:pt x="635" y="719"/>
                </a:lnTo>
                <a:lnTo>
                  <a:pt x="635" y="4010"/>
                </a:lnTo>
                <a:lnTo>
                  <a:pt x="0" y="4010"/>
                </a:lnTo>
                <a:lnTo>
                  <a:pt x="0" y="418"/>
                </a:lnTo>
                <a:lnTo>
                  <a:pt x="0" y="418"/>
                </a:lnTo>
                <a:lnTo>
                  <a:pt x="0" y="397"/>
                </a:lnTo>
                <a:lnTo>
                  <a:pt x="2" y="376"/>
                </a:lnTo>
                <a:lnTo>
                  <a:pt x="5" y="355"/>
                </a:lnTo>
                <a:lnTo>
                  <a:pt x="10" y="333"/>
                </a:lnTo>
                <a:lnTo>
                  <a:pt x="15" y="314"/>
                </a:lnTo>
                <a:lnTo>
                  <a:pt x="21" y="294"/>
                </a:lnTo>
                <a:lnTo>
                  <a:pt x="29" y="275"/>
                </a:lnTo>
                <a:lnTo>
                  <a:pt x="39" y="255"/>
                </a:lnTo>
                <a:lnTo>
                  <a:pt x="49" y="237"/>
                </a:lnTo>
                <a:lnTo>
                  <a:pt x="60" y="219"/>
                </a:lnTo>
                <a:lnTo>
                  <a:pt x="72" y="201"/>
                </a:lnTo>
                <a:lnTo>
                  <a:pt x="85" y="185"/>
                </a:lnTo>
                <a:lnTo>
                  <a:pt x="100" y="169"/>
                </a:lnTo>
                <a:lnTo>
                  <a:pt x="114" y="152"/>
                </a:lnTo>
                <a:lnTo>
                  <a:pt x="131" y="137"/>
                </a:lnTo>
                <a:lnTo>
                  <a:pt x="147" y="123"/>
                </a:lnTo>
                <a:lnTo>
                  <a:pt x="165" y="110"/>
                </a:lnTo>
                <a:lnTo>
                  <a:pt x="183" y="97"/>
                </a:lnTo>
                <a:lnTo>
                  <a:pt x="202" y="84"/>
                </a:lnTo>
                <a:lnTo>
                  <a:pt x="222" y="72"/>
                </a:lnTo>
                <a:lnTo>
                  <a:pt x="242" y="61"/>
                </a:lnTo>
                <a:lnTo>
                  <a:pt x="263" y="51"/>
                </a:lnTo>
                <a:lnTo>
                  <a:pt x="286" y="41"/>
                </a:lnTo>
                <a:lnTo>
                  <a:pt x="307" y="33"/>
                </a:lnTo>
                <a:lnTo>
                  <a:pt x="330" y="26"/>
                </a:lnTo>
                <a:lnTo>
                  <a:pt x="354" y="20"/>
                </a:lnTo>
                <a:lnTo>
                  <a:pt x="379" y="13"/>
                </a:lnTo>
                <a:lnTo>
                  <a:pt x="403" y="9"/>
                </a:lnTo>
                <a:lnTo>
                  <a:pt x="428" y="5"/>
                </a:lnTo>
                <a:lnTo>
                  <a:pt x="452" y="4"/>
                </a:lnTo>
                <a:lnTo>
                  <a:pt x="478" y="2"/>
                </a:lnTo>
                <a:lnTo>
                  <a:pt x="504" y="0"/>
                </a:lnTo>
                <a:lnTo>
                  <a:pt x="2782" y="0"/>
                </a:lnTo>
                <a:lnTo>
                  <a:pt x="2782" y="263"/>
                </a:lnTo>
                <a:lnTo>
                  <a:pt x="1092" y="263"/>
                </a:lnTo>
                <a:lnTo>
                  <a:pt x="1092" y="263"/>
                </a:lnTo>
                <a:lnTo>
                  <a:pt x="1069" y="263"/>
                </a:lnTo>
                <a:lnTo>
                  <a:pt x="1045" y="265"/>
                </a:lnTo>
                <a:lnTo>
                  <a:pt x="1022" y="268"/>
                </a:lnTo>
                <a:lnTo>
                  <a:pt x="1001" y="271"/>
                </a:lnTo>
                <a:lnTo>
                  <a:pt x="978" y="276"/>
                </a:lnTo>
                <a:lnTo>
                  <a:pt x="957" y="283"/>
                </a:lnTo>
                <a:lnTo>
                  <a:pt x="935" y="291"/>
                </a:lnTo>
                <a:lnTo>
                  <a:pt x="914" y="299"/>
                </a:lnTo>
                <a:lnTo>
                  <a:pt x="895" y="307"/>
                </a:lnTo>
                <a:lnTo>
                  <a:pt x="875" y="317"/>
                </a:lnTo>
                <a:lnTo>
                  <a:pt x="855" y="329"/>
                </a:lnTo>
                <a:lnTo>
                  <a:pt x="838" y="340"/>
                </a:lnTo>
                <a:lnTo>
                  <a:pt x="820" y="353"/>
                </a:lnTo>
                <a:lnTo>
                  <a:pt x="802" y="368"/>
                </a:lnTo>
                <a:lnTo>
                  <a:pt x="785" y="381"/>
                </a:lnTo>
                <a:lnTo>
                  <a:pt x="769" y="397"/>
                </a:lnTo>
                <a:lnTo>
                  <a:pt x="754" y="412"/>
                </a:lnTo>
                <a:lnTo>
                  <a:pt x="740" y="428"/>
                </a:lnTo>
                <a:lnTo>
                  <a:pt x="727" y="446"/>
                </a:lnTo>
                <a:lnTo>
                  <a:pt x="713" y="464"/>
                </a:lnTo>
                <a:lnTo>
                  <a:pt x="702" y="482"/>
                </a:lnTo>
                <a:lnTo>
                  <a:pt x="691" y="502"/>
                </a:lnTo>
                <a:lnTo>
                  <a:pt x="681" y="521"/>
                </a:lnTo>
                <a:lnTo>
                  <a:pt x="671" y="542"/>
                </a:lnTo>
                <a:lnTo>
                  <a:pt x="663" y="562"/>
                </a:lnTo>
                <a:lnTo>
                  <a:pt x="656" y="583"/>
                </a:lnTo>
                <a:lnTo>
                  <a:pt x="650" y="606"/>
                </a:lnTo>
                <a:lnTo>
                  <a:pt x="645" y="627"/>
                </a:lnTo>
                <a:lnTo>
                  <a:pt x="640" y="650"/>
                </a:lnTo>
                <a:lnTo>
                  <a:pt x="638" y="673"/>
                </a:lnTo>
                <a:lnTo>
                  <a:pt x="637" y="696"/>
                </a:lnTo>
                <a:lnTo>
                  <a:pt x="635" y="719"/>
                </a:lnTo>
                <a:lnTo>
                  <a:pt x="635" y="7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152401" y="4641850"/>
            <a:ext cx="498600" cy="22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/>
          <p:nvPr/>
        </p:nvSpPr>
        <p:spPr>
          <a:xfrm>
            <a:off x="2413001" y="1371600"/>
            <a:ext cx="2432100" cy="20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4911726" y="1371600"/>
            <a:ext cx="1965300" cy="207900"/>
          </a:xfrm>
          <a:prstGeom prst="rect">
            <a:avLst/>
          </a:prstGeom>
          <a:solidFill>
            <a:srgbClr val="E3BC6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6943725" y="1371600"/>
            <a:ext cx="2200200" cy="20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854948" y="1579563"/>
            <a:ext cx="38598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>
                <a:solidFill>
                  <a:schemeClr val="lt2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2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lt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4827084" y="1579563"/>
            <a:ext cx="3859800" cy="4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>
                <a:solidFill>
                  <a:schemeClr val="lt2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2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lt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lt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854948" y="216538"/>
            <a:ext cx="783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8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5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3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7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6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59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2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70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64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58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8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56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7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7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7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6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73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79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67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9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74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80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5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6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81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7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5.jpg"/><Relationship Id="rId5" Type="http://schemas.openxmlformats.org/officeDocument/2006/relationships/image" Target="../media/image13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7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9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5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3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3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4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ctrTitle"/>
          </p:nvPr>
        </p:nvSpPr>
        <p:spPr>
          <a:xfrm rot="195466">
            <a:off x="295948" y="1304814"/>
            <a:ext cx="8552121" cy="2866932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FF00"/>
                </a:solidFill>
              </a:rPr>
              <a:t>Starting a Hackerspace</a:t>
            </a:r>
            <a:endParaRPr sz="9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07" y="-544805"/>
            <a:ext cx="7262198" cy="407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800" y="2917846"/>
            <a:ext cx="7378954" cy="4144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1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59" name="Google Shape;659;p121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2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65" name="Google Shape;665;p122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23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71" name="Google Shape;671;p123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Dirty Space vs Clean Space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Keep the electronics / hang out / collaborative areas clean, and the away from the dirty areas like a workshop.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4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77" name="Google Shape;677;p124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Dirty Space vs Clean Space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Keep the electronics / hang out / collaborative areas clean, and the away from the dirty areas like a workshop.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Power Requirements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If you only have 40 amps of power, you aren't going to run 20 computers, an AC unit or two, and the soldering stations.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25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83" name="Google Shape;683;p125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Dirty Space vs Clean Space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Keep the electronics / hang out / collaborative areas clean, and the away from the dirty areas like a workshop.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Power Requirements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If you only have 40 amps of power, you aren't going to run 20 computers, an AC unit or two, and the soldering stations.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Internet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This might actually be something you NEED. Don't forget router, switches, etc.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26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Define things you may want!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89" name="Google Shape;689;p126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Stick to your core!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Don't set up a huge workshop if everyone wants to do electronics and software.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Dirty Space vs Clean Space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Keep the electronics / hang out / collaborative areas clean, and the away from the dirty areas like a workshop.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Power Requirements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If you only have 40 amps of power, you aren't going to run 20 computers, an AC unit or two, and the soldering stations.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Internet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This might actually be something you NEED. Don't forget router, switches, etc.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Future growth</a:t>
            </a:r>
            <a:endParaRPr b="1" sz="36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&lt;&lt; What kinds of things do you want in the future.</a:t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8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00" name="Google Shape;700;p128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9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06" name="Google Shape;706;p129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0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12" name="Google Shape;712;p130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Lounge Area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(chillout space. sometimes you need a break)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 rot="-224226">
            <a:off x="457178" y="274698"/>
            <a:ext cx="8229700" cy="19610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3300">
                <a:solidFill>
                  <a:srgbClr val="00FF00"/>
                </a:solidFill>
              </a:rPr>
              <a:t>What is a hackerspace and why would you possibly want to start one?</a:t>
            </a:r>
            <a:endParaRPr sz="33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31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18" name="Google Shape;718;p131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Lounge Area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(chillout space. sometimes you need a break)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Bathrooms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(must. avoid. jokes.)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32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24" name="Google Shape;724;p132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Lounge Area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(chillout space. sometimes you need a break)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Bathrooms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(must. avoid. jokes.)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Organization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(contact methods, meetings, physical organization)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3"/>
          <p:cNvSpPr txBox="1"/>
          <p:nvPr>
            <p:ph type="title"/>
          </p:nvPr>
        </p:nvSpPr>
        <p:spPr>
          <a:xfrm rot="-81560">
            <a:off x="348161" y="204128"/>
            <a:ext cx="8447677" cy="114331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Things that every space will want: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30" name="Google Shape;730;p133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Access to food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need to eat, you will forget to bring food)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Lounge Area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(chillout space. sometimes you need a break)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Bathrooms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(must. avoid. jokes.)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Organization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(contact methods, meetings, physical organization)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Legal Info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(Contact a lawyer. The brave could contact the internet)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(You will likely want waivers, basic legal entity, etc)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34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36" name="Google Shape;736;p134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35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42" name="Google Shape;742;p135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6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48" name="Google Shape;748;p136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Not every group will need to consult a lawyer.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37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54" name="Google Shape;754;p137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Not every group will need to consult a lawyer.</a:t>
            </a:r>
            <a:endParaRPr b="1" sz="24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You can register most businesses online:</a:t>
            </a:r>
            <a:endParaRPr b="1" sz="24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osbr.utah.gov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8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60" name="Google Shape;760;p138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Not every group will need to consult a lawyer.</a:t>
            </a:r>
            <a:endParaRPr b="1" sz="24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You can register most businesses online:</a:t>
            </a:r>
            <a:endParaRPr b="1" sz="24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osbr.utah.gov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There are benefits to setting up under a legal entity: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9"/>
          <p:cNvSpPr txBox="1"/>
          <p:nvPr>
            <p:ph type="title"/>
          </p:nvPr>
        </p:nvSpPr>
        <p:spPr>
          <a:xfrm rot="84001">
            <a:off x="348088" y="204140"/>
            <a:ext cx="8447822" cy="114334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Legal Considerations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66" name="Google Shape;766;p139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TALK TO A LAWYER:</a:t>
            </a:r>
            <a:endParaRPr b="1" sz="3600">
              <a:solidFill>
                <a:srgbClr val="00FF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I AM NOT A LAWYER.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Not every group will need to consult a lawyer.</a:t>
            </a:r>
            <a:endParaRPr b="1" sz="2400"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You can register most businesses online:</a:t>
            </a:r>
            <a:endParaRPr b="1" sz="2400">
              <a:solidFill>
                <a:srgbClr val="00FF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osbr.utah.gov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.: There are benefits to setting up under a legal entity: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401(c)(3) - A federal non-profit. Donations can be written off on donators taxes.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Helps mitigate liability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Protects the entire group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225" y="623590"/>
            <a:ext cx="10224558" cy="574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775" y="4334050"/>
            <a:ext cx="3143250" cy="22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>
            <p:ph type="title"/>
          </p:nvPr>
        </p:nvSpPr>
        <p:spPr>
          <a:xfrm rot="-224226">
            <a:off x="457178" y="274698"/>
            <a:ext cx="8229700" cy="19610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3300">
                <a:solidFill>
                  <a:srgbClr val="00FF00"/>
                </a:solidFill>
              </a:rPr>
              <a:t>What is a hackerspace and why would you possibly want to start one?</a:t>
            </a:r>
            <a:endParaRPr sz="3300">
              <a:solidFill>
                <a:srgbClr val="00FF00"/>
              </a:solidFill>
            </a:endParaRPr>
          </a:p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 rot="134173">
            <a:off x="469347" y="2149845"/>
            <a:ext cx="7173363" cy="405728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 Hackerspaces.org - 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"Hackerspaces are community-operated physical places, where people can meet and work on their projects."</a:t>
            </a:r>
            <a:endParaRPr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750" y="770775"/>
            <a:ext cx="9591680" cy="5386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42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Potential Hackerspace Locations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82" name="Google Shape;782;p142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43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Potential Hackerspace Locations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88" name="Google Shape;788;p143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Temporary Locations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	(not 24/7, maybe an unused room for weekly meetings)</a:t>
            </a:r>
            <a:endParaRPr b="1" sz="2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Work. Extra room?, Conference Room?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Schools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Apartment / Condo Clubhouse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Coffee Shop / Deli / etc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Other hackerspaces / clubs / groups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	</a:t>
            </a:r>
            <a:r>
              <a:rPr b="1" lang="en" sz="1800">
                <a:solidFill>
                  <a:srgbClr val="00FF00"/>
                </a:solidFill>
              </a:rPr>
              <a:t>&lt;&lt; MakeSLC ran out of HackSLC for almost 6 months until we moved to Provo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44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Potential Hackerspace Locations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794" name="Google Shape;794;p144"/>
          <p:cNvSpPr txBox="1"/>
          <p:nvPr/>
        </p:nvSpPr>
        <p:spPr>
          <a:xfrm rot="26017">
            <a:off x="489033" y="12126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Temporary Locations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	(not 24/7, maybe an unused room for weekly meetings)</a:t>
            </a:r>
            <a:endParaRPr b="1" sz="2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Work. Extra room?, Conference Room?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Schools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Apartment / Condo Clubhouse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Coffee Shop / Deli / etc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Other hackerspaces / clubs / groups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	</a:t>
            </a:r>
            <a:r>
              <a:rPr b="1" lang="en" sz="1800">
                <a:solidFill>
                  <a:srgbClr val="00FF00"/>
                </a:solidFill>
              </a:rPr>
              <a:t>&lt;&lt; MakeSLC ran out of HackSLC for almost 6 months until we moved to Provo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.: Permanent Locations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Ask EVERYONE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Craigslist / KSL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Realty Companies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45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00" name="Google Shape;800;p145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64796"/>
            <a:ext cx="8705850" cy="652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62" y="212889"/>
            <a:ext cx="8575675" cy="643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 rot="-224226">
            <a:off x="457178" y="274698"/>
            <a:ext cx="8229700" cy="19610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3300">
                <a:solidFill>
                  <a:srgbClr val="00FF00"/>
                </a:solidFill>
              </a:rPr>
              <a:t>What is a hackerspace and why would you possibly want to start one?</a:t>
            </a:r>
            <a:endParaRPr sz="3300">
              <a:solidFill>
                <a:srgbClr val="00FF00"/>
              </a:solidFill>
            </a:endParaRPr>
          </a:p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 rot="134126">
            <a:off x="457247" y="2170166"/>
            <a:ext cx="8229563" cy="4655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Wikipedia.org - 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"A hackerspace or hackspace (also referred to as a hacklab, makerspace or creative space) is a location where people with common interests, often in computers, technology, science, digital or electronic art (but also in many other realms) can meet, socialise and/or collaborate. Hackerspaces can be viewed as open community labs incorporating elements of machine shops, workshops and/or studios where hackers can come together to share resources and knowledge to build and make things.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FF00"/>
                </a:solidFill>
              </a:rPr>
              <a:t>Many hackerspaces participate in the use and development of free software, open hardware, and alternative media.</a:t>
            </a:r>
            <a:r>
              <a:rPr lang="en" sz="1800">
                <a:solidFill>
                  <a:srgbClr val="00FF00"/>
                </a:solidFill>
              </a:rPr>
              <a:t> They are often physically located in infoshops, social centers, adult education centers, or on university campuses, but may relocate to industrial or warehouse space when they need more room."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335"/>
            <a:ext cx="9150670" cy="513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57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61" name="Google Shape;861;p157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58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67" name="Google Shape;867;p158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9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73" name="Google Shape;873;p159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60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79" name="Google Shape;879;p160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4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114300" y="152400"/>
            <a:ext cx="2085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Obligatory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CCC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History</a:t>
            </a:r>
            <a:endParaRPr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61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85" name="Google Shape;885;p161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62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91" name="Google Shape;891;p162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63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897" name="Google Shape;897;p163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64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03" name="Google Shape;903;p164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65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09" name="Google Shape;909;p165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66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15" name="Google Shape;915;p166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Liability Waivers?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67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21" name="Google Shape;921;p167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Liability Waivers?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probably should have them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68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27" name="Google Shape;927;p168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Liability Waivers?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probably should have them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might not need them if you are just using computers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9"/>
          <p:cNvSpPr txBox="1"/>
          <p:nvPr>
            <p:ph type="title"/>
          </p:nvPr>
        </p:nvSpPr>
        <p:spPr>
          <a:xfrm rot="-29422">
            <a:off x="348128" y="204136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FF00"/>
                </a:solidFill>
              </a:rPr>
              <a:t>You found a space! Awesome!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933" name="Google Shape;933;p169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Before you sign a lease talk to a lawyer.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At a bare minimum READ EVERYTHING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you personally liable for the lease?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what exactly does this lease entail?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Is the space up to code?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(electrical, assembly, fire, etc)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can you be held liable if it's not?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are there other codes that just apply to your group?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should you care? (probably)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Liability Waivers?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probably should have them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might not need them if you are just using computers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but you probably want them anyways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70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39" name="Google Shape;939;p170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275" y="-181200"/>
            <a:ext cx="3414639" cy="4548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/>
        </p:nvSpPr>
        <p:spPr>
          <a:xfrm>
            <a:off x="271350" y="4501800"/>
            <a:ext cx="86013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.: One of the first hackerspaces</a:t>
            </a:r>
            <a:endParaRPr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.: Based in Germany</a:t>
            </a:r>
            <a:endParaRPr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.: Formed around 1981</a:t>
            </a:r>
            <a:endParaRPr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71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45" name="Google Shape;945;p171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72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51" name="Google Shape;951;p172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73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57" name="Google Shape;957;p173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Maintain a SUDO group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74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63" name="Google Shape;963;p174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Maintain a SUDO group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Involve everyone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projects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outings, visit other groups, see cool stuff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75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69" name="Google Shape;969;p175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Maintain a SUDO group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Involve everyone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projects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outings, visit other groups, see cool stuff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Always improve the group /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76"/>
          <p:cNvSpPr txBox="1"/>
          <p:nvPr>
            <p:ph type="title"/>
          </p:nvPr>
        </p:nvSpPr>
        <p:spPr>
          <a:xfrm rot="-29422">
            <a:off x="348145" y="124697"/>
            <a:ext cx="8447709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Important randoms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975" name="Google Shape;975;p176"/>
          <p:cNvSpPr txBox="1"/>
          <p:nvPr/>
        </p:nvSpPr>
        <p:spPr>
          <a:xfrm rot="26017">
            <a:off x="489033" y="1334994"/>
            <a:ext cx="8165934" cy="5294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Make a layout / plan for the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be prepared to refactor the layout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Listen to everyone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hold regular meetings</a:t>
            </a:r>
            <a:endParaRPr b="1" sz="2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&lt;&lt; vote on important things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Maintain a SUDO group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Involve everyone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projects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FF00"/>
                </a:solidFill>
              </a:rPr>
              <a:t>	&lt;&lt; group outings, visit other groups, see cool stuff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Always improve the group / space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Expand only when absolutely needed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-12650"/>
            <a:ext cx="5172075" cy="691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186" name="Google Shape;186;p37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1"/>
          <p:cNvSpPr txBox="1"/>
          <p:nvPr>
            <p:ph type="title"/>
          </p:nvPr>
        </p:nvSpPr>
        <p:spPr>
          <a:xfrm rot="-29422">
            <a:off x="360595" y="124645"/>
            <a:ext cx="8447709" cy="410114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What have our </a:t>
            </a:r>
            <a:r>
              <a:rPr b="0" lang="en" sz="4800">
                <a:solidFill>
                  <a:srgbClr val="00FF00"/>
                </a:solidFill>
              </a:rPr>
              <a:t>(HackSLC / TheTransistor)</a:t>
            </a:r>
            <a:r>
              <a:rPr lang="en" sz="4800">
                <a:solidFill>
                  <a:srgbClr val="00FF00"/>
                </a:solidFill>
              </a:rPr>
              <a:t> Pitfalls and Rewards been? 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2"/>
          <p:cNvSpPr txBox="1"/>
          <p:nvPr>
            <p:ph type="title"/>
          </p:nvPr>
        </p:nvSpPr>
        <p:spPr>
          <a:xfrm rot="-29422">
            <a:off x="360595" y="124645"/>
            <a:ext cx="8447709" cy="410114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What have our </a:t>
            </a:r>
            <a:r>
              <a:rPr b="0" lang="en" sz="4800">
                <a:solidFill>
                  <a:srgbClr val="00FF00"/>
                </a:solidFill>
              </a:rPr>
              <a:t>(HackSLC / TheTransistor)</a:t>
            </a:r>
            <a:r>
              <a:rPr lang="en" sz="4800">
                <a:solidFill>
                  <a:srgbClr val="00FF00"/>
                </a:solidFill>
              </a:rPr>
              <a:t> Pitfalls and Rewards been? 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006" name="Google Shape;1006;p182"/>
          <p:cNvSpPr txBox="1"/>
          <p:nvPr/>
        </p:nvSpPr>
        <p:spPr>
          <a:xfrm rot="155994">
            <a:off x="489087" y="4089656"/>
            <a:ext cx="8233876" cy="2418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(I'm a bad-news first kind of a person, so let's do the pitfalls first.)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83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12" name="Google Shape;1012;p183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85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23" name="Google Shape;1023;p185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our own rules can cause anarchy.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Sometimes this is nice.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Most of the time it's just unwanted drama.</a:t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86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29" name="Google Shape;1029;p186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listening to members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They get upset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They leave the group</a:t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88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40" name="Google Shape;1040;p188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including everyone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Members feel left out, bored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They leave the group</a:t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1075" y="-664121"/>
            <a:ext cx="10125077" cy="759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90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51" name="Google Shape;1051;p190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If you focus on fringe wants, less will get done.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&lt;&lt; It's harder to complete core projects if the space is configured for something else.</a:t>
            </a:r>
            <a:endParaRPr b="1"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192" name="Google Shape;192;p38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91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57" name="Google Shape;1057;p191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92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63" name="Google Shape;1063;p192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situation: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Our members wanted a large workshop area, so we dedicated about 1/3rd of the space to that.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The space was rarely used.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About 90% of the what the members wanted was electronics and software-based.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93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69" name="Google Shape;1069;p193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situation: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Our members wanted a large workshop area, so we dedicated about 1/3rd of the space to that.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The space was rarely used.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About 90% of the what the members wanted was electronics and software-based.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In response: 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scaled the workshop back to about 5-10% of the space.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added a ton of personal desk space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upgraded the network / servers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allocated more space to electronics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94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75" name="Google Shape;1075;p194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situation: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Our members wanted a large workshop area, so we dedicated about 1/3rd of the space to that.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The space was rarely used.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About 90% of the what the members wanted was electronics and software-based.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In response: 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scaled the workshop back to about 5-10% of the space.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added a ton of personal desk space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upgraded the network / servers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We allocated more space to electronics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result: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</a:t>
            </a:r>
            <a:r>
              <a:rPr b="1" lang="en" sz="2000">
                <a:solidFill>
                  <a:srgbClr val="00FF00"/>
                </a:solidFill>
              </a:rPr>
              <a:t>&lt;&lt; Members had a better time! More projects got done, and more members joined.</a:t>
            </a:r>
            <a:endParaRPr b="1" sz="2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95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81" name="Google Shape;1081;p195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FF00"/>
                </a:solidFill>
              </a:rPr>
              <a:t>.: Not sticking to core needs</a:t>
            </a:r>
            <a:endParaRPr b="1" sz="4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EXAMPLE: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FF00"/>
                </a:solidFill>
              </a:rPr>
              <a:t>The Lesson:</a:t>
            </a:r>
            <a:endParaRPr b="1" sz="1800"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	&lt;&lt; If you don't stick to your core needs, you're gonna have a bad time.</a:t>
            </a:r>
            <a:endParaRPr b="1" sz="1800">
              <a:solidFill>
                <a:srgbClr val="00FF00"/>
              </a:solidFill>
            </a:endParaRPr>
          </a:p>
        </p:txBody>
      </p:sp>
      <p:pic>
        <p:nvPicPr>
          <p:cNvPr id="1082" name="Google Shape;108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450" y="3382163"/>
            <a:ext cx="3688430" cy="307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96"/>
          <p:cNvSpPr txBox="1"/>
          <p:nvPr>
            <p:ph type="title"/>
          </p:nvPr>
        </p:nvSpPr>
        <p:spPr>
          <a:xfrm rot="-29422">
            <a:off x="347545" y="124700"/>
            <a:ext cx="8447709" cy="9867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Pitfalls</a:t>
            </a:r>
            <a:endParaRPr sz="6000" u="sng">
              <a:solidFill>
                <a:srgbClr val="00FF00"/>
              </a:solidFill>
            </a:endParaRPr>
          </a:p>
        </p:txBody>
      </p:sp>
      <p:sp>
        <p:nvSpPr>
          <p:cNvPr id="1088" name="Google Shape;1088;p196"/>
          <p:cNvSpPr txBox="1"/>
          <p:nvPr/>
        </p:nvSpPr>
        <p:spPr>
          <a:xfrm>
            <a:off x="271750" y="1263575"/>
            <a:ext cx="8641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FF00"/>
                </a:solidFill>
              </a:rPr>
              <a:t>.: Trying to please everyone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Every member needs a voice, but you need to focus on the needs of the group</a:t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&lt;&lt; Try to keep everyone happy, but realize you are going to have to upset some members.</a:t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97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094" name="Google Shape;1094;p197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98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00" name="Google Shape;1100;p198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99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FF00"/>
                </a:solidFill>
              </a:rPr>
              <a:t>.: Projects get completed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06" name="Google Shape;1106;p199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00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Projects get completed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New ideas are formed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12" name="Google Shape;1112;p200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198" name="Google Shape;198;p39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Think Tanks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01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Projects get completed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New ideas are formed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Software, Hardware is developed and shared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18" name="Google Shape;1118;p201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02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Everyone is happy, has a good time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Projects get completed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New ideas are formed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Software, Hardware is developed and shared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The entire group contributes to projects</a:t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24" name="Google Shape;1124;p202"/>
          <p:cNvSpPr txBox="1"/>
          <p:nvPr>
            <p:ph type="title"/>
          </p:nvPr>
        </p:nvSpPr>
        <p:spPr>
          <a:xfrm rot="330378">
            <a:off x="348160" y="403018"/>
            <a:ext cx="8447681" cy="98676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Rewards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09"/>
          <p:cNvSpPr txBox="1"/>
          <p:nvPr/>
        </p:nvSpPr>
        <p:spPr>
          <a:xfrm>
            <a:off x="251400" y="1562475"/>
            <a:ext cx="8641200" cy="5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Hackerspace design patterns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&lt;&lt; http://hackerspaces.org/wiki/Design_Patterns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Utah One Stop Business Registration</a:t>
            </a:r>
            <a:endParaRPr b="1" sz="3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http://osbr.utah.gov</a:t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Google / The Internet</a:t>
            </a:r>
            <a:endParaRPr b="1" sz="3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The internet is your friend. Tons of resources.</a:t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.: Other Hackerspaces</a:t>
            </a:r>
            <a:endParaRPr b="1" sz="3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FF00"/>
                </a:solidFill>
              </a:rPr>
              <a:t>	&lt;&lt; Generally VERY helpful. Contact them.</a:t>
            </a:r>
            <a:endParaRPr b="1"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  <p:sp>
        <p:nvSpPr>
          <p:cNvPr id="1160" name="Google Shape;1160;p209"/>
          <p:cNvSpPr txBox="1"/>
          <p:nvPr>
            <p:ph type="title"/>
          </p:nvPr>
        </p:nvSpPr>
        <p:spPr>
          <a:xfrm rot="29789">
            <a:off x="348144" y="403010"/>
            <a:ext cx="8447717" cy="9867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u="sng">
                <a:solidFill>
                  <a:srgbClr val="00FF00"/>
                </a:solidFill>
              </a:rPr>
              <a:t>Additional Resources</a:t>
            </a:r>
            <a:endParaRPr sz="6000" u="sng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07302" y="1118382"/>
            <a:ext cx="6915154" cy="4630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10"/>
          <p:cNvSpPr txBox="1"/>
          <p:nvPr>
            <p:ph type="title"/>
          </p:nvPr>
        </p:nvSpPr>
        <p:spPr>
          <a:xfrm rot="-103177">
            <a:off x="327058" y="402940"/>
            <a:ext cx="8447604" cy="57826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FF00"/>
                </a:solidFill>
              </a:rPr>
              <a:t>QUESTIONS?</a:t>
            </a:r>
            <a:endParaRPr sz="9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204" name="Google Shape;204;p40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Think Tanks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Defcon Chapters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8026">
            <a:off x="2839455" y="1760040"/>
            <a:ext cx="3158662" cy="3712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 txBox="1"/>
          <p:nvPr>
            <p:ph type="title"/>
          </p:nvPr>
        </p:nvSpPr>
        <p:spPr>
          <a:xfrm rot="-41857">
            <a:off x="152413" y="274696"/>
            <a:ext cx="8229610" cy="174553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FF00"/>
                </a:solidFill>
              </a:rPr>
              <a:t>Who am I?</a:t>
            </a:r>
            <a:endParaRPr sz="9600">
              <a:solidFill>
                <a:srgbClr val="00FF00"/>
              </a:solidFill>
            </a:endParaRPr>
          </a:p>
        </p:txBody>
      </p:sp>
      <p:sp>
        <p:nvSpPr>
          <p:cNvPr id="102" name="Google Shape;102;p23"/>
          <p:cNvSpPr txBox="1"/>
          <p:nvPr/>
        </p:nvSpPr>
        <p:spPr>
          <a:xfrm>
            <a:off x="935786" y="4975200"/>
            <a:ext cx="69660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FF00"/>
                </a:solidFill>
              </a:rPr>
              <a:t>d3c4f</a:t>
            </a:r>
            <a:endParaRPr sz="6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210" name="Google Shape;210;p41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Think Tanks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Defcon Chapters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Make: Groups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 rot="-69057">
            <a:off x="457273" y="274620"/>
            <a:ext cx="8229460" cy="11429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Other subsets / similar groups</a:t>
            </a:r>
            <a:endParaRPr sz="4200">
              <a:solidFill>
                <a:srgbClr val="00FF00"/>
              </a:solidFill>
            </a:endParaRPr>
          </a:p>
        </p:txBody>
      </p:sp>
      <p:sp>
        <p:nvSpPr>
          <p:cNvPr id="216" name="Google Shape;216;p42"/>
          <p:cNvSpPr txBox="1"/>
          <p:nvPr>
            <p:ph idx="1" type="body"/>
          </p:nvPr>
        </p:nvSpPr>
        <p:spPr>
          <a:xfrm rot="98764">
            <a:off x="600542" y="1617260"/>
            <a:ext cx="8229696" cy="49676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Electronics Clubs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Maker spaces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Think Tanks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Defcon Chapters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Make: Groups</a:t>
            </a:r>
            <a:endParaRPr sz="48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.: Ham Radio Groups</a:t>
            </a:r>
            <a:endParaRPr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2447" y="328315"/>
            <a:ext cx="10754713" cy="604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2"/>
            <a:ext cx="12189875" cy="684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47" name="Google Shape;247;p48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Utah ?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53" name="Google Shape;253;p49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Utah (5-6)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TheTransistor / Darlington (Provo / Midvale)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Logan Laser Labs (Logan)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Mod Technologies (Ogden?)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MakeSLC (SLC)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	.: ??? (Park City)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(*According to Hackerspaces.org)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59" name="Google Shape;259;p50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USA?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 rot="56773">
            <a:off x="457181" y="274680"/>
            <a:ext cx="8229522" cy="11428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Founder of HackSLC (2009)</a:t>
            </a:r>
            <a:endParaRPr sz="4200">
              <a:solidFill>
                <a:srgbClr val="00FF00"/>
              </a:solidFill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24" y="1417638"/>
            <a:ext cx="5924751" cy="444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65" name="Google Shape;265;p51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USA?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FF00"/>
                </a:solidFill>
              </a:rPr>
              <a:t>About 200+</a:t>
            </a:r>
            <a:endParaRPr sz="9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(*According to Hackerspaces.org, and my crappy guesswork)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71" name="Google Shape;271;p52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World?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/>
          <p:nvPr>
            <p:ph type="title"/>
          </p:nvPr>
        </p:nvSpPr>
        <p:spPr>
          <a:xfrm rot="161093">
            <a:off x="457133" y="274567"/>
            <a:ext cx="8229634" cy="11430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FF00"/>
                </a:solidFill>
              </a:rPr>
              <a:t>Is this common?</a:t>
            </a:r>
            <a:endParaRPr sz="7200">
              <a:solidFill>
                <a:srgbClr val="00FF00"/>
              </a:solidFill>
            </a:endParaRPr>
          </a:p>
        </p:txBody>
      </p:sp>
      <p:sp>
        <p:nvSpPr>
          <p:cNvPr id="277" name="Google Shape;277;p53"/>
          <p:cNvSpPr txBox="1"/>
          <p:nvPr>
            <p:ph idx="1" type="body"/>
          </p:nvPr>
        </p:nvSpPr>
        <p:spPr>
          <a:xfrm rot="-45993">
            <a:off x="457142" y="1600164"/>
            <a:ext cx="8229737" cy="49678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How many in: World?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0">
                <a:solidFill>
                  <a:srgbClr val="00FF00"/>
                </a:solidFill>
              </a:rPr>
              <a:t>Over 500</a:t>
            </a:r>
            <a:endParaRPr sz="9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(*According to Hackerspaces.org, and my crappy guesswork)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FFFF"/>
                </a:solidFill>
              </a:rPr>
              <a:t>/note Not over 9000</a:t>
            </a:r>
            <a:endParaRPr sz="1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43026" y="106263"/>
            <a:ext cx="11842380" cy="665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6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293" name="Google Shape;293;p56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299" name="Google Shape;299;p57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8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305" name="Google Shape;305;p58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9075" y="626153"/>
            <a:ext cx="9563100" cy="537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2075" y="464343"/>
            <a:ext cx="10557138" cy="5929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 rot="-53889">
            <a:off x="457144" y="228630"/>
            <a:ext cx="8229711" cy="114314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FF00"/>
                </a:solidFill>
              </a:rPr>
              <a:t>Founding Sponsor</a:t>
            </a:r>
            <a:endParaRPr sz="42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MakeSLC (2009)</a:t>
            </a:r>
            <a:endParaRPr sz="4200">
              <a:solidFill>
                <a:srgbClr val="00FF00"/>
              </a:solidFill>
            </a:endParaRPr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5886">
            <a:off x="4262012" y="3184971"/>
            <a:ext cx="6041712" cy="339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3351">
            <a:off x="-744545" y="1876603"/>
            <a:ext cx="4512427" cy="338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690263"/>
            <a:ext cx="9753600" cy="547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7239" y="276993"/>
            <a:ext cx="10658478" cy="598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4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336" name="Google Shape;336;p64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Access to better tools / equipment / etc. 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Donated tools. Pool resources to get nicer stuff.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-871835"/>
            <a:ext cx="5537203" cy="834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8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357" name="Google Shape;357;p68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Access to better tools / equipment / etc. 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Donated tools. Pool resources to get nicer stuff.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Sharing knowledge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Asking AND answering questions.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9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363" name="Google Shape;363;p69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Access to better tools / equipment / etc. 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Donated tools. Pool resources to get nicer stuff.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Sharing knowledge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Asking AND answering questions.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Fun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Shenanigans, Pranks, General Silliness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657352" y="-1424286"/>
            <a:ext cx="5715000" cy="969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 rot="111802">
            <a:off x="457172" y="274705"/>
            <a:ext cx="8229752" cy="114300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Founder of TheTransistor (2010)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31" y="1274916"/>
            <a:ext cx="7149138" cy="536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3"/>
          <p:cNvSpPr/>
          <p:nvPr/>
        </p:nvSpPr>
        <p:spPr>
          <a:xfrm>
            <a:off x="4587075" y="2225750"/>
            <a:ext cx="248400" cy="138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73"/>
          <p:cNvSpPr/>
          <p:nvPr/>
        </p:nvSpPr>
        <p:spPr>
          <a:xfrm>
            <a:off x="5321450" y="2530800"/>
            <a:ext cx="259800" cy="133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8200" y="572393"/>
            <a:ext cx="10496553" cy="5895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7"/>
          <p:cNvSpPr txBox="1"/>
          <p:nvPr>
            <p:ph type="title"/>
          </p:nvPr>
        </p:nvSpPr>
        <p:spPr>
          <a:xfrm rot="-65796">
            <a:off x="457074" y="274560"/>
            <a:ext cx="8229608" cy="114320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Why would you want to start a hackerspace?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06" name="Google Shape;406;p77"/>
          <p:cNvSpPr txBox="1"/>
          <p:nvPr>
            <p:ph idx="1" type="body"/>
          </p:nvPr>
        </p:nvSpPr>
        <p:spPr>
          <a:xfrm rot="-20051">
            <a:off x="457147" y="1676343"/>
            <a:ext cx="8229740" cy="496778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Ultimately depends on what you want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Community</a:t>
            </a:r>
            <a:endParaRPr b="1" sz="2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People that share some common ground with you.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Access to better tools / equipment / etc. 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&lt;&lt; Donated tools. Pool resources to get nicer stuff.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Sharing knowledge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Asking AND answering questions.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Fun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Shenanigans, Pranks, General Silliness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FF00"/>
                </a:solidFill>
              </a:rPr>
              <a:t>.: A place for projects you don't want at home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</a:rPr>
              <a:t>	&lt;&lt; Large projects, dangerous projects, obscene projects...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5"/>
            <a:ext cx="10989993" cy="617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102197" y="-1160206"/>
            <a:ext cx="4955720" cy="928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1770">
            <a:off x="4247150" y="1091521"/>
            <a:ext cx="6931014" cy="389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-233660"/>
            <a:ext cx="5133978" cy="746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8350"/>
            <a:ext cx="9144002" cy="612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69" y="-489592"/>
            <a:ext cx="5132861" cy="734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9175" y="633115"/>
            <a:ext cx="10258427" cy="576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76411" y="-1114723"/>
            <a:ext cx="5591178" cy="9344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00" y="690265"/>
            <a:ext cx="9448802" cy="530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825" y="-3125"/>
            <a:ext cx="5029202" cy="68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1770">
            <a:off x="4247150" y="1091521"/>
            <a:ext cx="6931014" cy="38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0906">
            <a:off x="-1057225" y="3077220"/>
            <a:ext cx="7471975" cy="4196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1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77" name="Google Shape;477;p91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2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83" name="Google Shape;483;p92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3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89" name="Google Shape;489;p93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Openness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4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495" name="Google Shape;495;p94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Openness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Decentralization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5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01" name="Google Shape;501;p95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Openness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Decentralization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Free access to computers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6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07" name="Google Shape;507;p96"/>
          <p:cNvSpPr txBox="1"/>
          <p:nvPr>
            <p:ph idx="1" type="body"/>
          </p:nvPr>
        </p:nvSpPr>
        <p:spPr>
          <a:xfrm rot="91491">
            <a:off x="457212" y="1676298"/>
            <a:ext cx="8229814" cy="49676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As Levy summarized in the preface of Hackers, the general tenets or principles of hacker ethic include: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Sharing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Openness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Decentralization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Free access to computers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FF00"/>
                </a:solidFill>
              </a:rPr>
              <a:t>.: World Improvement</a:t>
            </a:r>
            <a:endParaRPr sz="36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7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13" name="Google Shape;513;p97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8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19" name="Google Shape;519;p98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safe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9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25" name="Google Shape;525;p99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safe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anything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0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31" name="Google Shape;531;p100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safe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anything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anyone, either physically, mentally or emotionally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1770">
            <a:off x="4247150" y="1091521"/>
            <a:ext cx="6931014" cy="38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0906">
            <a:off x="-1057225" y="3077220"/>
            <a:ext cx="7471975" cy="419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0964">
            <a:off x="-241573" y="-444976"/>
            <a:ext cx="5454570" cy="409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1"/>
          <p:cNvSpPr txBox="1"/>
          <p:nvPr>
            <p:ph type="title"/>
          </p:nvPr>
        </p:nvSpPr>
        <p:spPr>
          <a:xfrm rot="27696">
            <a:off x="457027" y="274504"/>
            <a:ext cx="8229567" cy="1143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The Hacker Ethic: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37" name="Google Shape;537;p101"/>
          <p:cNvSpPr txBox="1"/>
          <p:nvPr>
            <p:ph idx="1" type="body"/>
          </p:nvPr>
        </p:nvSpPr>
        <p:spPr>
          <a:xfrm rot="-193591">
            <a:off x="457237" y="1676353"/>
            <a:ext cx="8229745" cy="49677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00"/>
                </a:solidFill>
              </a:rPr>
              <a:t>At MIT the hacker ethic actually describes the qualities that a 'hack' (a covert modification to the MIT campus) must have. It must:</a:t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safe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anything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not damage anyone, either physically, mentally or emotionally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.: be funny, at least to most of the people who experience it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3425" y="577903"/>
            <a:ext cx="10382254" cy="583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-26940"/>
            <a:ext cx="4905380" cy="691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5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58" name="Google Shape;558;p105"/>
          <p:cNvSpPr txBox="1"/>
          <p:nvPr>
            <p:ph idx="1" type="body"/>
          </p:nvPr>
        </p:nvSpPr>
        <p:spPr>
          <a:xfrm rot="25314">
            <a:off x="457104" y="1676295"/>
            <a:ext cx="8229823" cy="49678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6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64" name="Google Shape;564;p106"/>
          <p:cNvSpPr txBox="1"/>
          <p:nvPr>
            <p:ph idx="1" type="body"/>
          </p:nvPr>
        </p:nvSpPr>
        <p:spPr>
          <a:xfrm rot="25314">
            <a:off x="457104" y="1676295"/>
            <a:ext cx="8229823" cy="496783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FF00"/>
                </a:solidFill>
              </a:rPr>
              <a:t>ARE YOU CRAZY?</a:t>
            </a:r>
            <a:endParaRPr sz="9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7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70" name="Google Shape;570;p107"/>
          <p:cNvSpPr txBox="1"/>
          <p:nvPr>
            <p:ph idx="1" type="body"/>
          </p:nvPr>
        </p:nvSpPr>
        <p:spPr>
          <a:xfrm rot="25488">
            <a:off x="2923014" y="1347335"/>
            <a:ext cx="2630172" cy="1057529"/>
          </a:xfrm>
          <a:prstGeom prst="rect">
            <a:avLst/>
          </a:prstGeom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ARE YOU CRAZY?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571" name="Google Shape;571;p107"/>
          <p:cNvSpPr txBox="1"/>
          <p:nvPr/>
        </p:nvSpPr>
        <p:spPr>
          <a:xfrm>
            <a:off x="5393975" y="3247275"/>
            <a:ext cx="1453800" cy="896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</a:rPr>
              <a:t>YES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72" name="Google Shape;572;p107"/>
          <p:cNvSpPr txBox="1"/>
          <p:nvPr/>
        </p:nvSpPr>
        <p:spPr>
          <a:xfrm>
            <a:off x="1252925" y="3290975"/>
            <a:ext cx="1453800" cy="896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NO</a:t>
            </a:r>
            <a:endParaRPr sz="4800">
              <a:solidFill>
                <a:srgbClr val="00FF00"/>
              </a:solidFill>
            </a:endParaRPr>
          </a:p>
        </p:txBody>
      </p:sp>
      <p:cxnSp>
        <p:nvCxnSpPr>
          <p:cNvPr id="573" name="Google Shape;573;p107"/>
          <p:cNvCxnSpPr>
            <a:stCxn id="570" idx="1"/>
          </p:cNvCxnSpPr>
          <p:nvPr/>
        </p:nvCxnSpPr>
        <p:spPr>
          <a:xfrm rot="10800000">
            <a:off x="2119650" y="1847750"/>
            <a:ext cx="803400" cy="186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107"/>
          <p:cNvCxnSpPr>
            <a:stCxn id="570" idx="3"/>
            <a:endCxn id="571" idx="0"/>
          </p:cNvCxnSpPr>
          <p:nvPr/>
        </p:nvCxnSpPr>
        <p:spPr>
          <a:xfrm>
            <a:off x="5553150" y="1885850"/>
            <a:ext cx="567600" cy="13614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107"/>
          <p:cNvCxnSpPr/>
          <p:nvPr/>
        </p:nvCxnSpPr>
        <p:spPr>
          <a:xfrm flipH="1">
            <a:off x="1535025" y="1861400"/>
            <a:ext cx="611700" cy="14268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107"/>
          <p:cNvCxnSpPr>
            <a:stCxn id="571" idx="2"/>
          </p:cNvCxnSpPr>
          <p:nvPr/>
        </p:nvCxnSpPr>
        <p:spPr>
          <a:xfrm>
            <a:off x="6120875" y="4143975"/>
            <a:ext cx="808500" cy="10326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107"/>
          <p:cNvSpPr txBox="1"/>
          <p:nvPr/>
        </p:nvSpPr>
        <p:spPr>
          <a:xfrm>
            <a:off x="5149428" y="5190200"/>
            <a:ext cx="2988900" cy="14304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FF00"/>
                </a:solidFill>
              </a:rPr>
              <a:t>It helps</a:t>
            </a:r>
            <a:endParaRPr sz="3600">
              <a:solidFill>
                <a:srgbClr val="00FF00"/>
              </a:solidFill>
            </a:endParaRPr>
          </a:p>
        </p:txBody>
      </p:sp>
      <p:cxnSp>
        <p:nvCxnSpPr>
          <p:cNvPr id="578" name="Google Shape;578;p107"/>
          <p:cNvCxnSpPr>
            <a:stCxn id="572" idx="2"/>
          </p:cNvCxnSpPr>
          <p:nvPr/>
        </p:nvCxnSpPr>
        <p:spPr>
          <a:xfrm>
            <a:off x="1979825" y="4187675"/>
            <a:ext cx="207600" cy="10434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107"/>
          <p:cNvSpPr txBox="1"/>
          <p:nvPr/>
        </p:nvSpPr>
        <p:spPr>
          <a:xfrm>
            <a:off x="1236400" y="5258125"/>
            <a:ext cx="2812500" cy="1236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FF00"/>
                </a:solidFill>
              </a:rPr>
              <a:t>You don't have to be.</a:t>
            </a:r>
            <a:endParaRPr sz="3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9175" y="342007"/>
            <a:ext cx="11287127" cy="6339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9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90" name="Google Shape;590;p109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0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596" name="Google Shape;596;p110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1</a:t>
            </a:r>
            <a:r>
              <a:rPr b="1" lang="en" sz="2400">
                <a:solidFill>
                  <a:srgbClr val="00FF00"/>
                </a:solidFill>
              </a:rPr>
              <a:t> - Find your Founders.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(How do I find them?, Who will they be?, You need at least 4-10)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07" y="-544805"/>
            <a:ext cx="7262198" cy="407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11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02" name="Google Shape;602;p111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1</a:t>
            </a:r>
            <a:r>
              <a:rPr b="1" lang="en" sz="2400">
                <a:solidFill>
                  <a:srgbClr val="00FF00"/>
                </a:solidFill>
              </a:rPr>
              <a:t> - Find your Founders.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(How do I find them?, Who will they be?, You need at least 4-10)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2</a:t>
            </a:r>
            <a:r>
              <a:rPr b="1" lang="en" sz="2400">
                <a:solidFill>
                  <a:srgbClr val="00FF00"/>
                </a:solidFill>
              </a:rPr>
              <a:t> - Setup a meeting with the Founders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(Determine what you want from the hackerspace, funding, etc)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(Setup a time / place for future meetings / contact / etc)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2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08" name="Google Shape;608;p112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1</a:t>
            </a:r>
            <a:r>
              <a:rPr b="1" lang="en" sz="2400">
                <a:solidFill>
                  <a:srgbClr val="00FF00"/>
                </a:solidFill>
              </a:rPr>
              <a:t> - Find your Founders.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(How do I find them?, Who will they be?, You need at least 4-10)</a:t>
            </a:r>
            <a:endParaRPr b="1" sz="18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2</a:t>
            </a:r>
            <a:r>
              <a:rPr b="1" lang="en" sz="2400">
                <a:solidFill>
                  <a:srgbClr val="00FF00"/>
                </a:solidFill>
              </a:rPr>
              <a:t> - Setup a meeting with the Founders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(Determine what you want from the hackerspace, funding, etc)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(Setup a time / place for future meetings / contact / etc)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3</a:t>
            </a:r>
            <a:r>
              <a:rPr b="1" lang="en" sz="2400">
                <a:solidFill>
                  <a:srgbClr val="00FF00"/>
                </a:solidFill>
              </a:rPr>
              <a:t>- Setup a legal entity for your group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(Consult a lawyer. I am not a lawyer.)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3"/>
          <p:cNvSpPr txBox="1"/>
          <p:nvPr>
            <p:ph type="title"/>
          </p:nvPr>
        </p:nvSpPr>
        <p:spPr>
          <a:xfrm rot="137637">
            <a:off x="457138" y="274589"/>
            <a:ext cx="8229595" cy="11433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</a:rPr>
              <a:t>Sweet. I want to start one!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614" name="Google Shape;614;p113"/>
          <p:cNvSpPr txBox="1"/>
          <p:nvPr/>
        </p:nvSpPr>
        <p:spPr>
          <a:xfrm rot="-65930">
            <a:off x="529081" y="1682905"/>
            <a:ext cx="8166001" cy="4900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0</a:t>
            </a:r>
            <a:r>
              <a:rPr b="1" lang="en" sz="2400">
                <a:solidFill>
                  <a:srgbClr val="00FF00"/>
                </a:solidFill>
              </a:rPr>
              <a:t> - Is there an existing hackerspace nearby?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(If so, you should visit it and see if it meets your needs)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1</a:t>
            </a:r>
            <a:r>
              <a:rPr b="1" lang="en" sz="2400">
                <a:solidFill>
                  <a:srgbClr val="00FF00"/>
                </a:solidFill>
              </a:rPr>
              <a:t> - Find your Founders.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(How do I find them?, Who will they be?, You need at least 4-10)</a:t>
            </a:r>
            <a:endParaRPr b="1" sz="18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2</a:t>
            </a:r>
            <a:r>
              <a:rPr b="1" lang="en" sz="2400">
                <a:solidFill>
                  <a:srgbClr val="00FF00"/>
                </a:solidFill>
              </a:rPr>
              <a:t> - Setup a meeting with the Founders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(Determine what you want from the hackerspace, funding, etc)</a:t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(Setup a time / place for future meetings / contact / etc)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3</a:t>
            </a:r>
            <a:r>
              <a:rPr b="1" lang="en" sz="2400">
                <a:solidFill>
                  <a:srgbClr val="00FF00"/>
                </a:solidFill>
              </a:rPr>
              <a:t>- Setup a legal entity for your group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(Consult a lawyer. I am not a lawyer.)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FF00"/>
                </a:solidFill>
              </a:rPr>
              <a:t>Step 4</a:t>
            </a:r>
            <a:r>
              <a:rPr b="1" lang="en" sz="2400">
                <a:solidFill>
                  <a:srgbClr val="00FF00"/>
                </a:solidFill>
              </a:rPr>
              <a:t>- Build and improve your space</a:t>
            </a:r>
            <a:endParaRPr b="1"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(Start small and improve. A hackerspace should be fun.)</a:t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2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7"/>
          <p:cNvSpPr txBox="1"/>
          <p:nvPr>
            <p:ph type="title"/>
          </p:nvPr>
        </p:nvSpPr>
        <p:spPr>
          <a:xfrm rot="-27591">
            <a:off x="349028" y="204179"/>
            <a:ext cx="8447672" cy="136084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FF00"/>
                </a:solidFill>
              </a:rPr>
              <a:t>Stay in contact:</a:t>
            </a:r>
            <a:endParaRPr sz="6000">
              <a:solidFill>
                <a:srgbClr val="00FF00"/>
              </a:solidFill>
            </a:endParaRPr>
          </a:p>
        </p:txBody>
      </p:sp>
      <p:sp>
        <p:nvSpPr>
          <p:cNvPr id="635" name="Google Shape;635;p117"/>
          <p:cNvSpPr txBox="1"/>
          <p:nvPr/>
        </p:nvSpPr>
        <p:spPr>
          <a:xfrm rot="-40163">
            <a:off x="486021" y="1515734"/>
            <a:ext cx="8165958" cy="4792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8"/>
          <p:cNvSpPr txBox="1"/>
          <p:nvPr>
            <p:ph type="title"/>
          </p:nvPr>
        </p:nvSpPr>
        <p:spPr>
          <a:xfrm rot="-27591">
            <a:off x="349028" y="204179"/>
            <a:ext cx="8447672" cy="136084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FF00"/>
                </a:solidFill>
              </a:rPr>
              <a:t>Stay in contact:</a:t>
            </a:r>
            <a:endParaRPr sz="6000">
              <a:solidFill>
                <a:srgbClr val="00FF00"/>
              </a:solidFill>
            </a:endParaRPr>
          </a:p>
        </p:txBody>
      </p:sp>
      <p:sp>
        <p:nvSpPr>
          <p:cNvPr id="641" name="Google Shape;641;p118"/>
          <p:cNvSpPr txBox="1"/>
          <p:nvPr/>
        </p:nvSpPr>
        <p:spPr>
          <a:xfrm rot="-40163">
            <a:off x="486021" y="1515734"/>
            <a:ext cx="8165958" cy="4792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00FF00"/>
                </a:solidFill>
              </a:rPr>
              <a:t>.: Easy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Facebook / Google Plus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9"/>
          <p:cNvSpPr txBox="1"/>
          <p:nvPr>
            <p:ph type="title"/>
          </p:nvPr>
        </p:nvSpPr>
        <p:spPr>
          <a:xfrm rot="-27591">
            <a:off x="349028" y="204179"/>
            <a:ext cx="8447672" cy="136084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FF00"/>
                </a:solidFill>
              </a:rPr>
              <a:t>Stay in contact:</a:t>
            </a:r>
            <a:endParaRPr sz="6000">
              <a:solidFill>
                <a:srgbClr val="00FF00"/>
              </a:solidFill>
            </a:endParaRPr>
          </a:p>
        </p:txBody>
      </p:sp>
      <p:sp>
        <p:nvSpPr>
          <p:cNvPr id="647" name="Google Shape;647;p119"/>
          <p:cNvSpPr txBox="1"/>
          <p:nvPr/>
        </p:nvSpPr>
        <p:spPr>
          <a:xfrm rot="-40163">
            <a:off x="486021" y="1515734"/>
            <a:ext cx="8165958" cy="4792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Easy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Facebook / Google Plus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Medium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IRC: Freenode is free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Yahoo Groups, Google Groups, etc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0"/>
          <p:cNvSpPr txBox="1"/>
          <p:nvPr>
            <p:ph type="title"/>
          </p:nvPr>
        </p:nvSpPr>
        <p:spPr>
          <a:xfrm rot="-27591">
            <a:off x="349028" y="204179"/>
            <a:ext cx="8447672" cy="136084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FF00"/>
                </a:solidFill>
              </a:rPr>
              <a:t>Stay in contact:</a:t>
            </a:r>
            <a:endParaRPr sz="6000">
              <a:solidFill>
                <a:srgbClr val="00FF00"/>
              </a:solidFill>
            </a:endParaRPr>
          </a:p>
        </p:txBody>
      </p:sp>
      <p:sp>
        <p:nvSpPr>
          <p:cNvPr id="653" name="Google Shape;653;p120"/>
          <p:cNvSpPr txBox="1"/>
          <p:nvPr/>
        </p:nvSpPr>
        <p:spPr>
          <a:xfrm rot="-40163">
            <a:off x="486021" y="1515734"/>
            <a:ext cx="8165958" cy="4792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Easy</a:t>
            </a:r>
            <a:endParaRPr b="1" sz="42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Facebook / Google Plus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Medium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IRC: Freenode is free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Yahoo Groups, Google Groups, etc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FF00"/>
                </a:solidFill>
              </a:rPr>
              <a:t>.: Hard (relative)</a:t>
            </a:r>
            <a:endParaRPr b="1" sz="30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FF00"/>
                </a:solidFill>
              </a:rPr>
              <a:t>Setup your own website, Mailing lists, etc</a:t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rek">
  <a:themeElements>
    <a:clrScheme name="Custom 129">
      <a:dk1>
        <a:srgbClr val="000000"/>
      </a:dk1>
      <a:lt1>
        <a:srgbClr val="FFFFFF"/>
      </a:lt1>
      <a:dk2>
        <a:srgbClr val="5956A7"/>
      </a:dk2>
      <a:lt2>
        <a:srgbClr val="FED47D"/>
      </a:lt2>
      <a:accent1>
        <a:srgbClr val="FF7500"/>
      </a:accent1>
      <a:accent2>
        <a:srgbClr val="8B87FF"/>
      </a:accent2>
      <a:accent3>
        <a:srgbClr val="BF8AC9"/>
      </a:accent3>
      <a:accent4>
        <a:srgbClr val="A14141"/>
      </a:accent4>
      <a:accent5>
        <a:srgbClr val="E06163"/>
      </a:accent5>
      <a:accent6>
        <a:srgbClr val="BB8107"/>
      </a:accent6>
      <a:hlink>
        <a:srgbClr val="FF7500"/>
      </a:hlink>
      <a:folHlink>
        <a:srgbClr val="A7A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